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3" r:id="rId2"/>
    <p:sldId id="2547" r:id="rId3"/>
    <p:sldId id="2242" r:id="rId4"/>
    <p:sldId id="2222" r:id="rId5"/>
    <p:sldId id="2535" r:id="rId6"/>
    <p:sldId id="2554" r:id="rId7"/>
    <p:sldId id="2586" r:id="rId8"/>
    <p:sldId id="2082" r:id="rId9"/>
    <p:sldId id="2477" r:id="rId10"/>
    <p:sldId id="2224" r:id="rId11"/>
    <p:sldId id="2548" r:id="rId12"/>
    <p:sldId id="2564" r:id="rId13"/>
    <p:sldId id="2186" r:id="rId14"/>
    <p:sldId id="2194" r:id="rId15"/>
    <p:sldId id="1850" r:id="rId16"/>
    <p:sldId id="1835" r:id="rId17"/>
    <p:sldId id="2530" r:id="rId18"/>
    <p:sldId id="2531" r:id="rId19"/>
    <p:sldId id="1853" r:id="rId20"/>
    <p:sldId id="1845" r:id="rId21"/>
    <p:sldId id="1852" r:id="rId22"/>
    <p:sldId id="1854" r:id="rId23"/>
    <p:sldId id="515" r:id="rId24"/>
    <p:sldId id="522" r:id="rId2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0" userDrawn="1">
          <p15:clr>
            <a:srgbClr val="A4A3A4"/>
          </p15:clr>
        </p15:guide>
        <p15:guide id="4" pos="5544" userDrawn="1">
          <p15:clr>
            <a:srgbClr val="A4A3A4"/>
          </p15:clr>
        </p15:guide>
        <p15:guide id="5" orient="horz" pos="33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etambri Chauhan" initials="SC" lastIdx="80" clrIdx="0">
    <p:extLst>
      <p:ext uri="{19B8F6BF-5375-455C-9EA6-DF929625EA0E}">
        <p15:presenceInfo xmlns:p15="http://schemas.microsoft.com/office/powerpoint/2012/main" userId="S-1-5-21-1964979238-429942662-834490965-1374" providerId="AD"/>
      </p:ext>
    </p:extLst>
  </p:cmAuthor>
  <p:cmAuthor id="2" name="Ambika Gholia" initials="AG" lastIdx="36" clrIdx="1">
    <p:extLst>
      <p:ext uri="{19B8F6BF-5375-455C-9EA6-DF929625EA0E}">
        <p15:presenceInfo xmlns:p15="http://schemas.microsoft.com/office/powerpoint/2012/main" userId="S-1-5-21-1964979238-429942662-834490965-1193" providerId="AD"/>
      </p:ext>
    </p:extLst>
  </p:cmAuthor>
  <p:cmAuthor id="3" name="Shweta Singh" initials="SS" lastIdx="52" clrIdx="2">
    <p:extLst>
      <p:ext uri="{19B8F6BF-5375-455C-9EA6-DF929625EA0E}">
        <p15:presenceInfo xmlns:p15="http://schemas.microsoft.com/office/powerpoint/2012/main" userId="S-1-5-21-1964979238-429942662-834490965-1386" providerId="AD"/>
      </p:ext>
    </p:extLst>
  </p:cmAuthor>
  <p:cmAuthor id="4" name="Karman Kour. Bijral" initials="KKB" lastIdx="8" clrIdx="3">
    <p:extLst>
      <p:ext uri="{19B8F6BF-5375-455C-9EA6-DF929625EA0E}">
        <p15:presenceInfo xmlns:p15="http://schemas.microsoft.com/office/powerpoint/2012/main" userId="S-1-5-21-1964979238-429942662-834490965-1147" providerId="AD"/>
      </p:ext>
    </p:extLst>
  </p:cmAuthor>
  <p:cmAuthor id="5" name="Swati Sharma" initials="SS" lastIdx="2" clrIdx="4">
    <p:extLst>
      <p:ext uri="{19B8F6BF-5375-455C-9EA6-DF929625EA0E}">
        <p15:presenceInfo xmlns:p15="http://schemas.microsoft.com/office/powerpoint/2012/main" userId="S-1-5-21-1964979238-429942662-834490965-1187" providerId="AD"/>
      </p:ext>
    </p:extLst>
  </p:cmAuthor>
  <p:cmAuthor id="6" name="Mukesh Jangir" initials="MJ" lastIdx="1" clrIdx="5">
    <p:extLst>
      <p:ext uri="{19B8F6BF-5375-455C-9EA6-DF929625EA0E}">
        <p15:presenceInfo xmlns:p15="http://schemas.microsoft.com/office/powerpoint/2012/main" userId="S-1-5-21-1964979238-429942662-83449096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BDC"/>
    <a:srgbClr val="225F63"/>
    <a:srgbClr val="80D4DA"/>
    <a:srgbClr val="1B5A5E"/>
    <a:srgbClr val="B1E5E9"/>
    <a:srgbClr val="7A8E00"/>
    <a:srgbClr val="BFBFBF"/>
    <a:srgbClr val="1B2735"/>
    <a:srgbClr val="F2F7FC"/>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350" y="66"/>
      </p:cViewPr>
      <p:guideLst>
        <p:guide pos="240"/>
        <p:guide pos="5544"/>
        <p:guide orient="horz" pos="3317"/>
      </p:guideLst>
    </p:cSldViewPr>
  </p:slideViewPr>
  <p:notesTextViewPr>
    <p:cViewPr>
      <p:scale>
        <a:sx n="1" d="1"/>
        <a:sy n="1" d="1"/>
      </p:scale>
      <p:origin x="0" y="0"/>
    </p:cViewPr>
  </p:notesTextViewPr>
  <p:sorterViewPr>
    <p:cViewPr varScale="1">
      <p:scale>
        <a:sx n="100" d="100"/>
        <a:sy n="100" d="100"/>
      </p:scale>
      <p:origin x="0" y="-40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66CB-0DC8-41C8-A5A3-B5CCD896A458}" type="datetimeFigureOut">
              <a:rPr lang="en-US" smtClean="0"/>
              <a:t>6/11/2022</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E6DEAF4-FEDA-48BF-AB3D-C8429E600AF3}" type="slidenum">
              <a:rPr lang="en-US" smtClean="0"/>
              <a:t>‹#›</a:t>
            </a:fld>
            <a:endParaRPr lang="en-US" dirty="0"/>
          </a:p>
        </p:txBody>
      </p:sp>
    </p:spTree>
    <p:extLst>
      <p:ext uri="{BB962C8B-B14F-4D97-AF65-F5344CB8AC3E}">
        <p14:creationId xmlns:p14="http://schemas.microsoft.com/office/powerpoint/2010/main" val="362669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65C5B-E401-4C23-9235-6EC486C86BAA}" type="slidenum">
              <a:rPr lang="en-US" smtClean="0"/>
              <a:t>16</a:t>
            </a:fld>
            <a:endParaRPr lang="en-US"/>
          </a:p>
        </p:txBody>
      </p:sp>
    </p:spTree>
    <p:extLst>
      <p:ext uri="{BB962C8B-B14F-4D97-AF65-F5344CB8AC3E}">
        <p14:creationId xmlns:p14="http://schemas.microsoft.com/office/powerpoint/2010/main" val="129651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65C5B-E401-4C23-9235-6EC486C86BAA}" type="slidenum">
              <a:rPr lang="en-US" smtClean="0"/>
              <a:t>21</a:t>
            </a:fld>
            <a:endParaRPr lang="en-US"/>
          </a:p>
        </p:txBody>
      </p:sp>
    </p:spTree>
    <p:extLst>
      <p:ext uri="{BB962C8B-B14F-4D97-AF65-F5344CB8AC3E}">
        <p14:creationId xmlns:p14="http://schemas.microsoft.com/office/powerpoint/2010/main" val="401334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65C5B-E401-4C23-9235-6EC486C86BAA}" type="slidenum">
              <a:rPr lang="en-US" smtClean="0"/>
              <a:t>22</a:t>
            </a:fld>
            <a:endParaRPr lang="en-US"/>
          </a:p>
        </p:txBody>
      </p:sp>
    </p:spTree>
    <p:extLst>
      <p:ext uri="{BB962C8B-B14F-4D97-AF65-F5344CB8AC3E}">
        <p14:creationId xmlns:p14="http://schemas.microsoft.com/office/powerpoint/2010/main" val="598120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4743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4738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4138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pic>
        <p:nvPicPr>
          <p:cNvPr id="8" name="Picture 7" descr="A close up of a building&#10;&#10;Description generated with high confidence">
            <a:extLst>
              <a:ext uri="{FF2B5EF4-FFF2-40B4-BE49-F238E27FC236}">
                <a16:creationId xmlns:a16="http://schemas.microsoft.com/office/drawing/2014/main" id="{95547C68-ACE9-4A1D-88D0-00B48BF7A292}"/>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154750" y="583771"/>
            <a:ext cx="10298750" cy="6048663"/>
          </a:xfrm>
          <a:prstGeom prst="rect">
            <a:avLst/>
          </a:prstGeom>
        </p:spPr>
      </p:pic>
    </p:spTree>
    <p:extLst>
      <p:ext uri="{BB962C8B-B14F-4D97-AF65-F5344CB8AC3E}">
        <p14:creationId xmlns:p14="http://schemas.microsoft.com/office/powerpoint/2010/main" val="1544865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167649139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61302981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7741841B-545E-426B-8B98-EC6400113E8A}"/>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56679" y="181977"/>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8" name="Footer Placeholder 6">
            <a:extLst>
              <a:ext uri="{FF2B5EF4-FFF2-40B4-BE49-F238E27FC236}">
                <a16:creationId xmlns:a16="http://schemas.microsoft.com/office/drawing/2014/main" id="{66FE357B-B70F-4AE3-9F22-92FE2377AD5F}"/>
              </a:ext>
            </a:extLst>
          </p:cNvPr>
          <p:cNvSpPr txBox="1">
            <a:spLocks/>
          </p:cNvSpPr>
          <p:nvPr userDrawn="1"/>
        </p:nvSpPr>
        <p:spPr>
          <a:xfrm>
            <a:off x="8172481" y="6691762"/>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
        <p:nvSpPr>
          <p:cNvPr id="12" name="Rectangle 11">
            <a:extLst>
              <a:ext uri="{FF2B5EF4-FFF2-40B4-BE49-F238E27FC236}">
                <a16:creationId xmlns:a16="http://schemas.microsoft.com/office/drawing/2014/main" id="{C5444CE9-E27A-44FC-8410-BE988B1B9E1B}"/>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495010D-1689-4C00-896E-B869E71023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24361560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5AFA6-93F8-4304-9B2A-A2E62F7C0E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5212" y="132035"/>
            <a:ext cx="1222453" cy="441840"/>
          </a:xfrm>
          <a:prstGeom prst="rect">
            <a:avLst/>
          </a:prstGeom>
        </p:spPr>
      </p:pic>
      <p:grpSp>
        <p:nvGrpSpPr>
          <p:cNvPr id="4" name="Group 3">
            <a:extLst>
              <a:ext uri="{FF2B5EF4-FFF2-40B4-BE49-F238E27FC236}">
                <a16:creationId xmlns:a16="http://schemas.microsoft.com/office/drawing/2014/main" id="{563E1F8F-21B3-483B-8B17-9E8B7B0C3C99}"/>
              </a:ext>
            </a:extLst>
          </p:cNvPr>
          <p:cNvGrpSpPr/>
          <p:nvPr userDrawn="1"/>
        </p:nvGrpSpPr>
        <p:grpSpPr>
          <a:xfrm>
            <a:off x="8934500" y="6463944"/>
            <a:ext cx="209501" cy="394057"/>
            <a:chOff x="8934499" y="5386619"/>
            <a:chExt cx="209501" cy="328381"/>
          </a:xfrm>
        </p:grpSpPr>
        <p:sp>
          <p:nvSpPr>
            <p:cNvPr id="5" name="Isosceles Triangle 4">
              <a:extLst>
                <a:ext uri="{FF2B5EF4-FFF2-40B4-BE49-F238E27FC236}">
                  <a16:creationId xmlns:a16="http://schemas.microsoft.com/office/drawing/2014/main" id="{4211218A-3643-442A-A2D1-CD16A337E49C}"/>
                </a:ext>
              </a:extLst>
            </p:cNvPr>
            <p:cNvSpPr/>
            <p:nvPr/>
          </p:nvSpPr>
          <p:spPr>
            <a:xfrm>
              <a:off x="9004333" y="5581830"/>
              <a:ext cx="139667" cy="133170"/>
            </a:xfrm>
            <a:prstGeom prst="triangle">
              <a:avLst/>
            </a:prstGeom>
            <a:solidFill>
              <a:srgbClr val="DCD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Isosceles Triangle 5">
              <a:extLst>
                <a:ext uri="{FF2B5EF4-FFF2-40B4-BE49-F238E27FC236}">
                  <a16:creationId xmlns:a16="http://schemas.microsoft.com/office/drawing/2014/main" id="{C7B85628-4DE5-4084-810B-B38E4AE6085E}"/>
                </a:ext>
              </a:extLst>
            </p:cNvPr>
            <p:cNvSpPr/>
            <p:nvPr/>
          </p:nvSpPr>
          <p:spPr>
            <a:xfrm flipV="1">
              <a:off x="8934499" y="5530186"/>
              <a:ext cx="139667" cy="118229"/>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Isosceles Triangle 6">
              <a:extLst>
                <a:ext uri="{FF2B5EF4-FFF2-40B4-BE49-F238E27FC236}">
                  <a16:creationId xmlns:a16="http://schemas.microsoft.com/office/drawing/2014/main" id="{DF31E4E6-79CE-42B4-82CA-F7B238066B32}"/>
                </a:ext>
              </a:extLst>
            </p:cNvPr>
            <p:cNvSpPr/>
            <p:nvPr/>
          </p:nvSpPr>
          <p:spPr>
            <a:xfrm>
              <a:off x="8977608" y="5386619"/>
              <a:ext cx="139667" cy="112926"/>
            </a:xfrm>
            <a:prstGeom prst="triangle">
              <a:avLst/>
            </a:prstGeom>
            <a:solidFill>
              <a:srgbClr val="94A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982884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8">
            <a:extLst>
              <a:ext uri="{FF2B5EF4-FFF2-40B4-BE49-F238E27FC236}">
                <a16:creationId xmlns:a16="http://schemas.microsoft.com/office/drawing/2014/main" id="{6727A627-5444-4F0A-B830-F062741CB27C}"/>
              </a:ext>
            </a:extLst>
          </p:cNvPr>
          <p:cNvSpPr>
            <a:spLocks noGrp="1"/>
          </p:cNvSpPr>
          <p:nvPr>
            <p:ph type="sldNum" sz="quarter" idx="12"/>
          </p:nvPr>
        </p:nvSpPr>
        <p:spPr>
          <a:xfrm>
            <a:off x="7021287" y="6534151"/>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pPr/>
              <a:t>‹#›</a:t>
            </a:fld>
            <a:endParaRPr lang="en-US" dirty="0"/>
          </a:p>
        </p:txBody>
      </p:sp>
      <p:sp>
        <p:nvSpPr>
          <p:cNvPr id="6" name="TextBox 5">
            <a:extLst>
              <a:ext uri="{FF2B5EF4-FFF2-40B4-BE49-F238E27FC236}">
                <a16:creationId xmlns:a16="http://schemas.microsoft.com/office/drawing/2014/main" id="{9061ACAD-E9E9-4569-B3B2-229A31011E8F}"/>
              </a:ext>
            </a:extLst>
          </p:cNvPr>
          <p:cNvSpPr txBox="1"/>
          <p:nvPr userDrawn="1"/>
        </p:nvSpPr>
        <p:spPr>
          <a:xfrm>
            <a:off x="176213" y="6584947"/>
            <a:ext cx="4600575" cy="196208"/>
          </a:xfrm>
          <a:prstGeom prst="rect">
            <a:avLst/>
          </a:prstGeom>
          <a:noFill/>
        </p:spPr>
        <p:txBody>
          <a:bodyPr wrap="square" rtlCol="0">
            <a:spAutoFit/>
          </a:bodyPr>
          <a:lstStyle/>
          <a:p>
            <a:r>
              <a:rPr lang="en-US" sz="675" dirty="0">
                <a:solidFill>
                  <a:schemeClr val="bg1">
                    <a:lumMod val="50000"/>
                  </a:schemeClr>
                </a:solidFill>
                <a:latin typeface="Univers-Light-Normal" pitchFamily="2" charset="0"/>
              </a:rPr>
              <a:t>Copyright © TechSci Research All right reserved</a:t>
            </a:r>
          </a:p>
        </p:txBody>
      </p:sp>
    </p:spTree>
    <p:extLst>
      <p:ext uri="{BB962C8B-B14F-4D97-AF65-F5344CB8AC3E}">
        <p14:creationId xmlns:p14="http://schemas.microsoft.com/office/powerpoint/2010/main" val="227972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07208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5797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0610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8270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7474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1345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8266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Escorts Agri-machinery 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3929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6/11/2022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889136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 id="2147483672" r:id="rId13"/>
    <p:sldLayoutId id="2147483674" r:id="rId14"/>
    <p:sldLayoutId id="2147483675" r:id="rId15"/>
    <p:sldLayoutId id="2147483677" r:id="rId16"/>
    <p:sldLayoutId id="21474836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mailto:Sukriti.seth@techsciresearch.com" TargetMode="External"/><Relationship Id="rId2" Type="http://schemas.openxmlformats.org/officeDocument/2006/relationships/hyperlink" Target="mailto:kadosaki@gii.co.jp"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www.techsciresearch.com/" TargetMode="Externa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26.jp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cid:image001.jpg@01D6760F.F318E3D0" TargetMode="Externa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eg"/><Relationship Id="rId18" Type="http://schemas.openxmlformats.org/officeDocument/2006/relationships/image" Target="../media/image61.jpeg"/><Relationship Id="rId26" Type="http://schemas.openxmlformats.org/officeDocument/2006/relationships/image" Target="../media/image69.png"/><Relationship Id="rId3" Type="http://schemas.openxmlformats.org/officeDocument/2006/relationships/image" Target="../media/image46.png"/><Relationship Id="rId21" Type="http://schemas.openxmlformats.org/officeDocument/2006/relationships/image" Target="../media/image64.jpeg"/><Relationship Id="rId7" Type="http://schemas.openxmlformats.org/officeDocument/2006/relationships/image" Target="../media/image50.png"/><Relationship Id="rId12" Type="http://schemas.openxmlformats.org/officeDocument/2006/relationships/image" Target="../media/image55.jpg"/><Relationship Id="rId17" Type="http://schemas.openxmlformats.org/officeDocument/2006/relationships/image" Target="../media/image60.png"/><Relationship Id="rId25" Type="http://schemas.openxmlformats.org/officeDocument/2006/relationships/image" Target="../media/image68.jp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jpeg"/><Relationship Id="rId29"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jpg"/><Relationship Id="rId5" Type="http://schemas.openxmlformats.org/officeDocument/2006/relationships/image" Target="../media/image48.png"/><Relationship Id="rId15" Type="http://schemas.openxmlformats.org/officeDocument/2006/relationships/image" Target="../media/image58.jpeg"/><Relationship Id="rId23" Type="http://schemas.openxmlformats.org/officeDocument/2006/relationships/image" Target="../media/image66.jpe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jpeg"/><Relationship Id="rId31" Type="http://schemas.openxmlformats.org/officeDocument/2006/relationships/image" Target="../media/image74.jpe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jpeg"/><Relationship Id="rId22" Type="http://schemas.openxmlformats.org/officeDocument/2006/relationships/image" Target="../media/image65.jpeg"/><Relationship Id="rId27" Type="http://schemas.openxmlformats.org/officeDocument/2006/relationships/image" Target="../media/image70.jpg"/><Relationship Id="rId30" Type="http://schemas.openxmlformats.org/officeDocument/2006/relationships/image" Target="../media/image7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jpeg"/><Relationship Id="rId7" Type="http://schemas.openxmlformats.org/officeDocument/2006/relationships/image" Target="../media/image81.jpe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jpeg"/><Relationship Id="rId16" Type="http://schemas.openxmlformats.org/officeDocument/2006/relationships/image" Target="../media/image90.jpeg"/><Relationship Id="rId1" Type="http://schemas.openxmlformats.org/officeDocument/2006/relationships/slideLayout" Target="../slideLayouts/slideLayout17.xml"/><Relationship Id="rId6" Type="http://schemas.openxmlformats.org/officeDocument/2006/relationships/image" Target="../media/image80.jpeg"/><Relationship Id="rId11" Type="http://schemas.openxmlformats.org/officeDocument/2006/relationships/image" Target="../media/image85.png"/><Relationship Id="rId5" Type="http://schemas.openxmlformats.org/officeDocument/2006/relationships/image" Target="../media/image79.jpeg"/><Relationship Id="rId15" Type="http://schemas.openxmlformats.org/officeDocument/2006/relationships/image" Target="../media/image89.gif"/><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7.jp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7.xml"/><Relationship Id="rId6" Type="http://schemas.openxmlformats.org/officeDocument/2006/relationships/image" Target="../media/image96.jpeg"/><Relationship Id="rId11" Type="http://schemas.openxmlformats.org/officeDocument/2006/relationships/hyperlink" Target="https://www.linkedin.com/company-beta/1053900/" TargetMode="External"/><Relationship Id="rId5" Type="http://schemas.openxmlformats.org/officeDocument/2006/relationships/image" Target="../media/image95.jpg"/><Relationship Id="rId10" Type="http://schemas.microsoft.com/office/2007/relationships/hdphoto" Target="../media/hdphoto1.wdp"/><Relationship Id="rId4" Type="http://schemas.openxmlformats.org/officeDocument/2006/relationships/image" Target="../media/image94.png"/><Relationship Id="rId9"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1E692-0F38-428F-A3A7-73502A3C8CA3}"/>
              </a:ext>
            </a:extLst>
          </p:cNvPr>
          <p:cNvSpPr txBox="1"/>
          <p:nvPr/>
        </p:nvSpPr>
        <p:spPr>
          <a:xfrm>
            <a:off x="0" y="5484761"/>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pic>
        <p:nvPicPr>
          <p:cNvPr id="17" name="Picture 16">
            <a:extLst>
              <a:ext uri="{FF2B5EF4-FFF2-40B4-BE49-F238E27FC236}">
                <a16:creationId xmlns:a16="http://schemas.microsoft.com/office/drawing/2014/main" id="{DD677109-8D7E-4B06-AE3C-01741BED5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740" y="4705790"/>
            <a:ext cx="1839541" cy="577112"/>
          </a:xfrm>
          <a:prstGeom prst="rect">
            <a:avLst/>
          </a:prstGeom>
        </p:spPr>
      </p:pic>
      <p:sp>
        <p:nvSpPr>
          <p:cNvPr id="18" name="TextBox 17">
            <a:extLst>
              <a:ext uri="{FF2B5EF4-FFF2-40B4-BE49-F238E27FC236}">
                <a16:creationId xmlns:a16="http://schemas.microsoft.com/office/drawing/2014/main" id="{F3AD2103-A81D-4E70-9352-AB2513DCF813}"/>
              </a:ext>
            </a:extLst>
          </p:cNvPr>
          <p:cNvSpPr txBox="1"/>
          <p:nvPr/>
        </p:nvSpPr>
        <p:spPr>
          <a:xfrm>
            <a:off x="188761" y="5799304"/>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4" name="TextBox 13">
            <a:extLst>
              <a:ext uri="{FF2B5EF4-FFF2-40B4-BE49-F238E27FC236}">
                <a16:creationId xmlns:a16="http://schemas.microsoft.com/office/drawing/2014/main" id="{D035B458-48F7-452F-88AB-6579364D17D3}"/>
              </a:ext>
            </a:extLst>
          </p:cNvPr>
          <p:cNvSpPr txBox="1"/>
          <p:nvPr/>
        </p:nvSpPr>
        <p:spPr>
          <a:xfrm>
            <a:off x="-1" y="45746"/>
            <a:ext cx="2770497" cy="1631216"/>
          </a:xfrm>
          <a:prstGeom prst="rect">
            <a:avLst/>
          </a:prstGeom>
          <a:noFill/>
        </p:spPr>
        <p:txBody>
          <a:bodyPr wrap="square" rtlCol="0">
            <a:spAutoFit/>
          </a:bodyPr>
          <a:lstStyle/>
          <a:p>
            <a:r>
              <a:rPr lang="en-US" sz="2000" b="1" u="sng" dirty="0">
                <a:latin typeface="Open Sans"/>
                <a:ea typeface="Roboto" pitchFamily="2" charset="0"/>
                <a:cs typeface="Arial" panose="020B0604020202020204" pitchFamily="34" charset="0"/>
              </a:rPr>
              <a:t>PROPOSAL–</a:t>
            </a:r>
            <a:r>
              <a:rPr lang="en-US" sz="2000" b="1" dirty="0">
                <a:latin typeface="Open Sans"/>
                <a:cs typeface="Arial" panose="020B0604020202020204" pitchFamily="34" charset="0"/>
              </a:rPr>
              <a:t>COMPETITIVE INTELLIGENCE STUDY – A SELECTED ORGANIZATION</a:t>
            </a:r>
            <a:endParaRPr lang="en-IN" sz="2000" b="1" dirty="0">
              <a:latin typeface="Open Sans"/>
              <a:cs typeface="Arial" panose="020B0604020202020204" pitchFamily="34" charset="0"/>
            </a:endParaRPr>
          </a:p>
        </p:txBody>
      </p:sp>
      <p:sp>
        <p:nvSpPr>
          <p:cNvPr id="11" name="TextBox 10">
            <a:extLst>
              <a:ext uri="{FF2B5EF4-FFF2-40B4-BE49-F238E27FC236}">
                <a16:creationId xmlns:a16="http://schemas.microsoft.com/office/drawing/2014/main" id="{0C6BA583-9A21-4CD7-B42F-59DEA0E4095C}"/>
              </a:ext>
            </a:extLst>
          </p:cNvPr>
          <p:cNvSpPr txBox="1"/>
          <p:nvPr/>
        </p:nvSpPr>
        <p:spPr>
          <a:xfrm>
            <a:off x="3195301" y="5969916"/>
            <a:ext cx="2125447" cy="287862"/>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March  22</a:t>
            </a:r>
            <a:r>
              <a:rPr lang="en-IN" sz="1200" b="1" dirty="0">
                <a:latin typeface="Arial" panose="020B0604020202020204" pitchFamily="34" charset="0"/>
                <a:ea typeface="Verdana" panose="020B0604030504040204" pitchFamily="34" charset="0"/>
                <a:cs typeface="Arial" panose="020B0604020202020204" pitchFamily="34" charset="0"/>
              </a:rPr>
              <a:t>, 2021</a:t>
            </a:r>
            <a:endParaRPr lang="en-IN" sz="12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E537573-AE4D-4299-B2B3-369936D45460}"/>
              </a:ext>
            </a:extLst>
          </p:cNvPr>
          <p:cNvSpPr txBox="1"/>
          <p:nvPr/>
        </p:nvSpPr>
        <p:spPr>
          <a:xfrm>
            <a:off x="5634726" y="5969916"/>
            <a:ext cx="2125447"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TSR/2022/373</a:t>
            </a:r>
          </a:p>
        </p:txBody>
      </p:sp>
      <p:sp>
        <p:nvSpPr>
          <p:cNvPr id="12" name="TextBox 11">
            <a:extLst>
              <a:ext uri="{FF2B5EF4-FFF2-40B4-BE49-F238E27FC236}">
                <a16:creationId xmlns:a16="http://schemas.microsoft.com/office/drawing/2014/main" id="{1C225913-9353-4EC4-9B5E-64C635A758DB}"/>
              </a:ext>
            </a:extLst>
          </p:cNvPr>
          <p:cNvSpPr txBox="1"/>
          <p:nvPr/>
        </p:nvSpPr>
        <p:spPr>
          <a:xfrm>
            <a:off x="178450" y="2399178"/>
            <a:ext cx="1998728"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Prepared For</a:t>
            </a:r>
          </a:p>
        </p:txBody>
      </p:sp>
      <p:pic>
        <p:nvPicPr>
          <p:cNvPr id="13" name="Picture 2" descr="Global Information, Inc. - USA - Farmington, Connecticut | Facebook">
            <a:extLst>
              <a:ext uri="{FF2B5EF4-FFF2-40B4-BE49-F238E27FC236}">
                <a16:creationId xmlns:a16="http://schemas.microsoft.com/office/drawing/2014/main" id="{9AF90CF6-D67A-40E5-A63A-71014689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74" y="2766225"/>
            <a:ext cx="1634679" cy="13077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946BC00-96AB-4992-9E26-AECB38A66767}"/>
              </a:ext>
            </a:extLst>
          </p:cNvPr>
          <p:cNvSpPr txBox="1"/>
          <p:nvPr/>
        </p:nvSpPr>
        <p:spPr>
          <a:xfrm>
            <a:off x="188761" y="4226932"/>
            <a:ext cx="1998728"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Prepared By</a:t>
            </a:r>
          </a:p>
        </p:txBody>
      </p:sp>
      <p:pic>
        <p:nvPicPr>
          <p:cNvPr id="19" name="Picture 4" descr="Crayon Reviews 2021: Details, Pricing, &amp;amp; Features | G2">
            <a:extLst>
              <a:ext uri="{FF2B5EF4-FFF2-40B4-BE49-F238E27FC236}">
                <a16:creationId xmlns:a16="http://schemas.microsoft.com/office/drawing/2014/main" id="{115DC6FE-4397-463A-BE11-98B2A4D335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r="20000"/>
          <a:stretch/>
        </p:blipFill>
        <p:spPr bwMode="auto">
          <a:xfrm>
            <a:off x="4275109" y="249352"/>
            <a:ext cx="4704090" cy="4116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36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1EDBB-53FD-4A96-BEE8-9064980049C1}"/>
              </a:ext>
            </a:extLst>
          </p:cNvPr>
          <p:cNvSpPr>
            <a:spLocks noGrp="1"/>
          </p:cNvSpPr>
          <p:nvPr>
            <p:ph type="body" sz="quarter" idx="14"/>
          </p:nvPr>
        </p:nvSpPr>
        <p:spPr>
          <a:xfrm>
            <a:off x="456281" y="181976"/>
            <a:ext cx="7564237" cy="483429"/>
          </a:xfrm>
        </p:spPr>
        <p:txBody>
          <a:bodyPr>
            <a:normAutofit/>
          </a:bodyPr>
          <a:lstStyle/>
          <a:p>
            <a:r>
              <a:rPr lang="en-US" sz="1600" spc="0" dirty="0">
                <a:solidFill>
                  <a:schemeClr val="tx1">
                    <a:lumMod val="85000"/>
                    <a:lumOff val="15000"/>
                  </a:schemeClr>
                </a:solidFill>
                <a:latin typeface="Montserrat" panose="02000505000000020004" pitchFamily="2" charset="0"/>
              </a:rPr>
              <a:t>Project Execution Plan</a:t>
            </a:r>
          </a:p>
        </p:txBody>
      </p:sp>
      <p:graphicFrame>
        <p:nvGraphicFramePr>
          <p:cNvPr id="3" name="Table 2">
            <a:extLst>
              <a:ext uri="{FF2B5EF4-FFF2-40B4-BE49-F238E27FC236}">
                <a16:creationId xmlns:a16="http://schemas.microsoft.com/office/drawing/2014/main" id="{CA13D8CB-F18D-4AD7-A71B-A9E166D5C3AB}"/>
              </a:ext>
            </a:extLst>
          </p:cNvPr>
          <p:cNvGraphicFramePr>
            <a:graphicFrameLocks noGrp="1"/>
          </p:cNvGraphicFramePr>
          <p:nvPr>
            <p:extLst>
              <p:ext uri="{D42A27DB-BD31-4B8C-83A1-F6EECF244321}">
                <p14:modId xmlns:p14="http://schemas.microsoft.com/office/powerpoint/2010/main" val="2360746310"/>
              </p:ext>
            </p:extLst>
          </p:nvPr>
        </p:nvGraphicFramePr>
        <p:xfrm>
          <a:off x="587843" y="1075358"/>
          <a:ext cx="7305037" cy="4493678"/>
        </p:xfrm>
        <a:graphic>
          <a:graphicData uri="http://schemas.openxmlformats.org/drawingml/2006/table">
            <a:tbl>
              <a:tblPr firstRow="1" bandRow="1">
                <a:tableStyleId>{21E4AEA4-8DFA-4A89-87EB-49C32662AFE0}</a:tableStyleId>
              </a:tblPr>
              <a:tblGrid>
                <a:gridCol w="3048505">
                  <a:extLst>
                    <a:ext uri="{9D8B030D-6E8A-4147-A177-3AD203B41FA5}">
                      <a16:colId xmlns:a16="http://schemas.microsoft.com/office/drawing/2014/main" val="20000"/>
                    </a:ext>
                  </a:extLst>
                </a:gridCol>
                <a:gridCol w="608076">
                  <a:extLst>
                    <a:ext uri="{9D8B030D-6E8A-4147-A177-3AD203B41FA5}">
                      <a16:colId xmlns:a16="http://schemas.microsoft.com/office/drawing/2014/main" val="20001"/>
                    </a:ext>
                  </a:extLst>
                </a:gridCol>
                <a:gridCol w="608076">
                  <a:extLst>
                    <a:ext uri="{9D8B030D-6E8A-4147-A177-3AD203B41FA5}">
                      <a16:colId xmlns:a16="http://schemas.microsoft.com/office/drawing/2014/main" val="20002"/>
                    </a:ext>
                  </a:extLst>
                </a:gridCol>
                <a:gridCol w="608076">
                  <a:extLst>
                    <a:ext uri="{9D8B030D-6E8A-4147-A177-3AD203B41FA5}">
                      <a16:colId xmlns:a16="http://schemas.microsoft.com/office/drawing/2014/main" val="2094279403"/>
                    </a:ext>
                  </a:extLst>
                </a:gridCol>
                <a:gridCol w="608076">
                  <a:extLst>
                    <a:ext uri="{9D8B030D-6E8A-4147-A177-3AD203B41FA5}">
                      <a16:colId xmlns:a16="http://schemas.microsoft.com/office/drawing/2014/main" val="291108703"/>
                    </a:ext>
                  </a:extLst>
                </a:gridCol>
                <a:gridCol w="608076">
                  <a:extLst>
                    <a:ext uri="{9D8B030D-6E8A-4147-A177-3AD203B41FA5}">
                      <a16:colId xmlns:a16="http://schemas.microsoft.com/office/drawing/2014/main" val="2694160334"/>
                    </a:ext>
                  </a:extLst>
                </a:gridCol>
                <a:gridCol w="608076">
                  <a:extLst>
                    <a:ext uri="{9D8B030D-6E8A-4147-A177-3AD203B41FA5}">
                      <a16:colId xmlns:a16="http://schemas.microsoft.com/office/drawing/2014/main" val="3449122651"/>
                    </a:ext>
                  </a:extLst>
                </a:gridCol>
                <a:gridCol w="608076">
                  <a:extLst>
                    <a:ext uri="{9D8B030D-6E8A-4147-A177-3AD203B41FA5}">
                      <a16:colId xmlns:a16="http://schemas.microsoft.com/office/drawing/2014/main" val="20003"/>
                    </a:ext>
                  </a:extLst>
                </a:gridCol>
              </a:tblGrid>
              <a:tr h="225247">
                <a:tc>
                  <a:txBody>
                    <a:bodyPr/>
                    <a:lstStyle/>
                    <a:p>
                      <a:r>
                        <a:rPr lang="en-US" sz="1100" dirty="0">
                          <a:latin typeface="Arial" panose="020B0604020202020204" pitchFamily="34" charset="0"/>
                          <a:cs typeface="Arial" panose="020B0604020202020204" pitchFamily="34" charset="0"/>
                        </a:rPr>
                        <a:t>      Weeks With</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1</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2</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3</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4</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5</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6</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7</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extLst>
                  <a:ext uri="{0D108BD9-81ED-4DB2-BD59-A6C34878D82A}">
                    <a16:rowId xmlns:a16="http://schemas.microsoft.com/office/drawing/2014/main" val="10000"/>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Project Initiation</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p>
                  </a:txBody>
                  <a:tcPr/>
                </a:tc>
                <a:tc hMerge="1">
                  <a:txBody>
                    <a:bodyPr/>
                    <a:lstStyle/>
                    <a:p>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tc>
                <a:extLst>
                  <a:ext uri="{0D108BD9-81ED-4DB2-BD59-A6C34878D82A}">
                    <a16:rowId xmlns:a16="http://schemas.microsoft.com/office/drawing/2014/main" val="10001"/>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Project team set-up</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tx2">
                          <a:lumMod val="60000"/>
                          <a:lumOff val="40000"/>
                        </a:schemeClr>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2"/>
                  </a:ext>
                </a:extLst>
              </a:tr>
              <a:tr h="306477">
                <a:tc>
                  <a:txBody>
                    <a:bodyPr/>
                    <a:lstStyle/>
                    <a:p>
                      <a:r>
                        <a:rPr lang="en-US" sz="1100" dirty="0">
                          <a:solidFill>
                            <a:schemeClr val="tx1"/>
                          </a:solidFill>
                          <a:latin typeface="Arial" panose="020B0604020202020204" pitchFamily="34" charset="0"/>
                          <a:cs typeface="Arial" panose="020B0604020202020204" pitchFamily="34" charset="0"/>
                        </a:rPr>
                        <a:t>Project kickoff</a:t>
                      </a:r>
                      <a:r>
                        <a:rPr lang="en-US" sz="1100" baseline="0" dirty="0">
                          <a:solidFill>
                            <a:schemeClr val="tx1"/>
                          </a:solidFill>
                          <a:latin typeface="Arial" panose="020B0604020202020204" pitchFamily="34" charset="0"/>
                          <a:cs typeface="Arial" panose="020B0604020202020204" pitchFamily="34" charset="0"/>
                        </a:rPr>
                        <a:t> meeting with key stakeholders</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tx2">
                          <a:lumMod val="60000"/>
                          <a:lumOff val="40000"/>
                        </a:schemeClr>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3"/>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Content and report generation</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solidFill>
                          <a:schemeClr val="bg1"/>
                        </a:solidFill>
                      </a:endParaRPr>
                    </a:p>
                  </a:txBody>
                  <a:tcPr>
                    <a:solidFill>
                      <a:schemeClr val="bg1">
                        <a:lumMod val="50000"/>
                      </a:schemeClr>
                    </a:solidFill>
                  </a:tcPr>
                </a:tc>
                <a:tc hMerge="1">
                  <a:txBody>
                    <a:bodyPr/>
                    <a:lstStyle/>
                    <a:p>
                      <a:endParaRPr lang="en-IN" sz="1200" dirty="0">
                        <a:solidFill>
                          <a:schemeClr val="bg1"/>
                        </a:solidFill>
                      </a:endParaRPr>
                    </a:p>
                  </a:txBody>
                  <a:tcPr>
                    <a:solidFill>
                      <a:schemeClr val="bg1">
                        <a:lumMod val="5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solidFill>
                          <a:schemeClr val="bg1"/>
                        </a:solidFill>
                      </a:endParaRPr>
                    </a:p>
                  </a:txBody>
                  <a:tcPr>
                    <a:solidFill>
                      <a:schemeClr val="bg1">
                        <a:lumMod val="50000"/>
                      </a:schemeClr>
                    </a:solidFill>
                  </a:tcPr>
                </a:tc>
                <a:extLst>
                  <a:ext uri="{0D108BD9-81ED-4DB2-BD59-A6C34878D82A}">
                    <a16:rowId xmlns:a16="http://schemas.microsoft.com/office/drawing/2014/main" val="10004"/>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Secondary Data collection &amp; research</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5"/>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Template</a:t>
                      </a:r>
                      <a:r>
                        <a:rPr lang="en-US" sz="1100" baseline="0" dirty="0">
                          <a:solidFill>
                            <a:schemeClr val="tx1"/>
                          </a:solidFill>
                          <a:latin typeface="Arial" panose="020B0604020202020204" pitchFamily="34" charset="0"/>
                          <a:cs typeface="Arial" panose="020B0604020202020204" pitchFamily="34" charset="0"/>
                        </a:rPr>
                        <a:t> development</a:t>
                      </a:r>
                      <a:r>
                        <a:rPr lang="en-US" sz="1100" dirty="0">
                          <a:solidFill>
                            <a:schemeClr val="tx1"/>
                          </a:solidFill>
                          <a:latin typeface="Arial" panose="020B0604020202020204" pitchFamily="34" charset="0"/>
                          <a:cs typeface="Arial" panose="020B0604020202020204" pitchFamily="34" charset="0"/>
                        </a:rPr>
                        <a:t>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6"/>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Contact list development</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7"/>
                  </a:ext>
                </a:extLst>
              </a:tr>
              <a:tr h="278141">
                <a:tc>
                  <a:txBody>
                    <a:bodyPr/>
                    <a:lstStyle/>
                    <a:p>
                      <a:r>
                        <a:rPr lang="en-US" sz="1100" dirty="0">
                          <a:solidFill>
                            <a:schemeClr val="tx1"/>
                          </a:solidFill>
                          <a:latin typeface="Arial" panose="020B0604020202020204" pitchFamily="34" charset="0"/>
                          <a:cs typeface="Arial" panose="020B0604020202020204" pitchFamily="34" charset="0"/>
                        </a:rPr>
                        <a:t>Develop and</a:t>
                      </a:r>
                      <a:r>
                        <a:rPr lang="en-US" sz="1100" baseline="0" dirty="0">
                          <a:solidFill>
                            <a:schemeClr val="tx1"/>
                          </a:solidFill>
                          <a:latin typeface="Arial" panose="020B0604020202020204" pitchFamily="34" charset="0"/>
                          <a:cs typeface="Arial" panose="020B0604020202020204" pitchFamily="34" charset="0"/>
                        </a:rPr>
                        <a:t> validate the discussion guide</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8"/>
                  </a:ext>
                </a:extLst>
              </a:tr>
              <a:tr h="311315">
                <a:tc>
                  <a:txBody>
                    <a:bodyPr/>
                    <a:lstStyle/>
                    <a:p>
                      <a:pPr algn="l" rtl="0" fontAlgn="ctr">
                        <a:lnSpc>
                          <a:spcPts val="1200"/>
                        </a:lnSpc>
                        <a:spcBef>
                          <a:spcPts val="200"/>
                        </a:spcBef>
                        <a:spcAft>
                          <a:spcPts val="200"/>
                        </a:spcAft>
                      </a:pPr>
                      <a:r>
                        <a:rPr lang="en-US" sz="1100" kern="1200" dirty="0">
                          <a:solidFill>
                            <a:schemeClr val="tx1"/>
                          </a:solidFill>
                          <a:latin typeface="Arial" panose="020B0604020202020204" pitchFamily="34" charset="0"/>
                          <a:ea typeface="+mn-ea"/>
                          <a:cs typeface="Arial" panose="020B0604020202020204" pitchFamily="34" charset="0"/>
                        </a:rPr>
                        <a:t>Primary interviews among all industry participants</a:t>
                      </a: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gridSpan="6">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09"/>
                  </a:ext>
                </a:extLst>
              </a:tr>
              <a:tr h="270722">
                <a:tc>
                  <a:txBody>
                    <a:bodyPr/>
                    <a:lstStyle/>
                    <a:p>
                      <a:pPr algn="l" rtl="0" fontAlgn="ctr">
                        <a:lnSpc>
                          <a:spcPts val="1200"/>
                        </a:lnSpc>
                        <a:spcBef>
                          <a:spcPts val="200"/>
                        </a:spcBef>
                        <a:spcAft>
                          <a:spcPts val="200"/>
                        </a:spcAft>
                      </a:pPr>
                      <a:r>
                        <a:rPr lang="en-US" sz="1100" kern="1200" dirty="0">
                          <a:solidFill>
                            <a:schemeClr val="tx1"/>
                          </a:solidFill>
                          <a:latin typeface="Arial" panose="020B0604020202020204" pitchFamily="34" charset="0"/>
                          <a:ea typeface="+mn-ea"/>
                          <a:cs typeface="Arial" panose="020B0604020202020204" pitchFamily="34" charset="0"/>
                        </a:rPr>
                        <a:t>Collect and validate data from primary data source</a:t>
                      </a: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gridSpan="6">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10"/>
                  </a:ext>
                </a:extLst>
              </a:tr>
              <a:tr h="225247">
                <a:tc>
                  <a:txBody>
                    <a:bodyPr/>
                    <a:lstStyle/>
                    <a:p>
                      <a:r>
                        <a:rPr lang="en-IN" sz="1100" dirty="0">
                          <a:solidFill>
                            <a:schemeClr val="tx1"/>
                          </a:solidFill>
                          <a:latin typeface="Arial" panose="020B0604020202020204" pitchFamily="34" charset="0"/>
                          <a:cs typeface="Arial" panose="020B0604020202020204" pitchFamily="34" charset="0"/>
                        </a:rPr>
                        <a:t>Report writing</a:t>
                      </a: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extLst>
                  <a:ext uri="{0D108BD9-81ED-4DB2-BD59-A6C34878D82A}">
                    <a16:rowId xmlns:a16="http://schemas.microsoft.com/office/drawing/2014/main" val="10011"/>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Analysis &amp; Deliverable</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p>
                  </a:txBody>
                  <a:tcPr/>
                </a:tc>
                <a:tc hMerge="1">
                  <a:txBody>
                    <a:bodyPr/>
                    <a:lstStyle/>
                    <a:p>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tc>
                <a:extLst>
                  <a:ext uri="{0D108BD9-81ED-4DB2-BD59-A6C34878D82A}">
                    <a16:rowId xmlns:a16="http://schemas.microsoft.com/office/drawing/2014/main" val="10012"/>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Interim deliverable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rgbClr val="FFFF00"/>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13"/>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Final deliverable</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2"/>
                    </a:solidFill>
                  </a:tcPr>
                </a:tc>
                <a:extLst>
                  <a:ext uri="{0D108BD9-81ED-4DB2-BD59-A6C34878D82A}">
                    <a16:rowId xmlns:a16="http://schemas.microsoft.com/office/drawing/2014/main" val="10014"/>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Completion &amp; Follow up</a:t>
                      </a:r>
                      <a:endParaRPr lang="en-IN" sz="1100" b="1" dirty="0">
                        <a:solidFill>
                          <a:schemeClr val="bg1"/>
                        </a:solidFill>
                        <a:latin typeface="Arial" panose="020B0604020202020204" pitchFamily="34" charset="0"/>
                        <a:cs typeface="Arial" panose="020B0604020202020204" pitchFamily="34" charset="0"/>
                      </a:endParaRPr>
                    </a:p>
                  </a:txBody>
                  <a:tcPr anchor="b">
                    <a:solidFill>
                      <a:schemeClr val="accent6">
                        <a:lumMod val="50000"/>
                      </a:schemeClr>
                    </a:solidFill>
                  </a:tcPr>
                </a:tc>
                <a:tc hMerge="1">
                  <a:txBody>
                    <a:bodyPr/>
                    <a:lstStyle/>
                    <a:p>
                      <a:endParaRPr lang="en-IN" sz="1200" dirty="0"/>
                    </a:p>
                  </a:txBody>
                  <a:tcPr>
                    <a:solidFill>
                      <a:schemeClr val="bg1">
                        <a:lumMod val="50000"/>
                      </a:schemeClr>
                    </a:solidFill>
                  </a:tcPr>
                </a:tc>
                <a:tc hMerge="1">
                  <a:txBody>
                    <a:bodyPr/>
                    <a:lstStyle/>
                    <a:p>
                      <a:endParaRPr lang="en-IN" sz="1200" dirty="0"/>
                    </a:p>
                  </a:txBody>
                  <a:tcPr>
                    <a:solidFill>
                      <a:schemeClr val="bg1">
                        <a:lumMod val="5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solidFill>
                      <a:schemeClr val="bg1">
                        <a:lumMod val="50000"/>
                      </a:schemeClr>
                    </a:solidFill>
                  </a:tcPr>
                </a:tc>
                <a:extLst>
                  <a:ext uri="{0D108BD9-81ED-4DB2-BD59-A6C34878D82A}">
                    <a16:rowId xmlns:a16="http://schemas.microsoft.com/office/drawing/2014/main" val="10015"/>
                  </a:ext>
                </a:extLst>
              </a:tr>
            </a:tbl>
          </a:graphicData>
        </a:graphic>
      </p:graphicFrame>
      <p:sp>
        <p:nvSpPr>
          <p:cNvPr id="5" name="Rectangle 4">
            <a:extLst>
              <a:ext uri="{FF2B5EF4-FFF2-40B4-BE49-F238E27FC236}">
                <a16:creationId xmlns:a16="http://schemas.microsoft.com/office/drawing/2014/main" id="{7B18B582-3594-4B26-A8F2-8AE1AAD2D7E8}"/>
              </a:ext>
            </a:extLst>
          </p:cNvPr>
          <p:cNvSpPr/>
          <p:nvPr/>
        </p:nvSpPr>
        <p:spPr>
          <a:xfrm>
            <a:off x="5328109" y="634570"/>
            <a:ext cx="777757" cy="48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I</a:t>
            </a:r>
            <a:r>
              <a:rPr kumimoji="0" lang="en-US" sz="10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nterim</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Report </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6" name="Group 5">
            <a:extLst>
              <a:ext uri="{FF2B5EF4-FFF2-40B4-BE49-F238E27FC236}">
                <a16:creationId xmlns:a16="http://schemas.microsoft.com/office/drawing/2014/main" id="{75CD8A1C-4340-419C-A7BA-B133A3D18CFA}"/>
              </a:ext>
            </a:extLst>
          </p:cNvPr>
          <p:cNvGrpSpPr/>
          <p:nvPr/>
        </p:nvGrpSpPr>
        <p:grpSpPr>
          <a:xfrm>
            <a:off x="7852210" y="780584"/>
            <a:ext cx="190176" cy="276340"/>
            <a:chOff x="7853081" y="945199"/>
            <a:chExt cx="213659" cy="372762"/>
          </a:xfrm>
        </p:grpSpPr>
        <p:cxnSp>
          <p:nvCxnSpPr>
            <p:cNvPr id="7" name="Straight Connector 6">
              <a:extLst>
                <a:ext uri="{FF2B5EF4-FFF2-40B4-BE49-F238E27FC236}">
                  <a16:creationId xmlns:a16="http://schemas.microsoft.com/office/drawing/2014/main" id="{CCB903D7-99E0-4049-ADCD-CF4AA779FB81}"/>
                </a:ext>
              </a:extLst>
            </p:cNvPr>
            <p:cNvCxnSpPr/>
            <p:nvPr/>
          </p:nvCxnSpPr>
          <p:spPr>
            <a:xfrm>
              <a:off x="7853082" y="1043641"/>
              <a:ext cx="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5E69DD24-A54E-4E3F-87F2-CBF79925A244}"/>
                </a:ext>
              </a:extLst>
            </p:cNvPr>
            <p:cNvSpPr/>
            <p:nvPr/>
          </p:nvSpPr>
          <p:spPr>
            <a:xfrm rot="5400000" flipH="1">
              <a:off x="7852335" y="945945"/>
              <a:ext cx="215152" cy="213659"/>
            </a:xfrm>
            <a:prstGeom prst="triangl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TextBox 17">
            <a:extLst>
              <a:ext uri="{FF2B5EF4-FFF2-40B4-BE49-F238E27FC236}">
                <a16:creationId xmlns:a16="http://schemas.microsoft.com/office/drawing/2014/main" id="{42B6C2C2-162C-4CA2-9E2A-F69D1373111B}"/>
              </a:ext>
            </a:extLst>
          </p:cNvPr>
          <p:cNvSpPr txBox="1"/>
          <p:nvPr/>
        </p:nvSpPr>
        <p:spPr>
          <a:xfrm>
            <a:off x="537178" y="5812199"/>
            <a:ext cx="796833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Note: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above-mentioned timelines do not include time required by Client’s/GII management for approval of questionnaires, feedback on interim reports, setting up meetings between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Client/GII</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TechSci Research because it would depend upon the availability of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Client</a:t>
            </a:r>
            <a:r>
              <a:rPr lang="en-IN" sz="1000" dirty="0">
                <a:solidFill>
                  <a:prstClr val="black"/>
                </a:solidFill>
                <a:latin typeface="Arial" panose="020B0604020202020204" pitchFamily="34" charset="0"/>
                <a:cs typeface="Arial" panose="020B0604020202020204" pitchFamily="34" charset="0"/>
              </a:rPr>
              <a:t>’</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s/GII management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t>
            </a:r>
          </a:p>
        </p:txBody>
      </p:sp>
      <p:sp>
        <p:nvSpPr>
          <p:cNvPr id="16" name="Rectangle 15">
            <a:extLst>
              <a:ext uri="{FF2B5EF4-FFF2-40B4-BE49-F238E27FC236}">
                <a16:creationId xmlns:a16="http://schemas.microsoft.com/office/drawing/2014/main" id="{B6D5DACF-C169-4D40-83D1-883AE38BF40E}"/>
              </a:ext>
            </a:extLst>
          </p:cNvPr>
          <p:cNvSpPr/>
          <p:nvPr/>
        </p:nvSpPr>
        <p:spPr>
          <a:xfrm>
            <a:off x="7069453" y="613242"/>
            <a:ext cx="777757" cy="48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Final Report </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 name="Group 18">
            <a:extLst>
              <a:ext uri="{FF2B5EF4-FFF2-40B4-BE49-F238E27FC236}">
                <a16:creationId xmlns:a16="http://schemas.microsoft.com/office/drawing/2014/main" id="{CE4EB8BE-D5CE-4F1F-9185-8455233E06A4}"/>
              </a:ext>
            </a:extLst>
          </p:cNvPr>
          <p:cNvGrpSpPr/>
          <p:nvPr/>
        </p:nvGrpSpPr>
        <p:grpSpPr>
          <a:xfrm>
            <a:off x="6055851" y="759318"/>
            <a:ext cx="190176" cy="276340"/>
            <a:chOff x="7853081" y="945199"/>
            <a:chExt cx="213659" cy="372762"/>
          </a:xfrm>
        </p:grpSpPr>
        <p:cxnSp>
          <p:nvCxnSpPr>
            <p:cNvPr id="20" name="Straight Connector 19">
              <a:extLst>
                <a:ext uri="{FF2B5EF4-FFF2-40B4-BE49-F238E27FC236}">
                  <a16:creationId xmlns:a16="http://schemas.microsoft.com/office/drawing/2014/main" id="{05970791-362A-4529-A91E-5063552E9467}"/>
                </a:ext>
              </a:extLst>
            </p:cNvPr>
            <p:cNvCxnSpPr/>
            <p:nvPr/>
          </p:nvCxnSpPr>
          <p:spPr>
            <a:xfrm>
              <a:off x="7853082" y="1043641"/>
              <a:ext cx="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9F5554D9-C5F9-43D4-82FA-9B863026FE97}"/>
                </a:ext>
              </a:extLst>
            </p:cNvPr>
            <p:cNvSpPr/>
            <p:nvPr/>
          </p:nvSpPr>
          <p:spPr>
            <a:xfrm rot="5400000" flipH="1">
              <a:off x="7852335" y="945945"/>
              <a:ext cx="215152" cy="213659"/>
            </a:xfrm>
            <a:prstGeom prst="triangle">
              <a:avLst/>
            </a:prstGeom>
            <a:solidFill>
              <a:srgbClr val="FFFF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239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43473-A189-435F-944A-AE6A6295AB1C}"/>
              </a:ext>
            </a:extLst>
          </p:cNvPr>
          <p:cNvSpPr>
            <a:spLocks noGrp="1"/>
          </p:cNvSpPr>
          <p:nvPr>
            <p:ph type="body" sz="quarter" idx="14"/>
          </p:nvPr>
        </p:nvSpPr>
        <p:spPr>
          <a:xfrm>
            <a:off x="443342" y="181976"/>
            <a:ext cx="7577176" cy="461665"/>
          </a:xfrm>
        </p:spPr>
        <p:txBody>
          <a:bodyPr>
            <a:normAutofit/>
          </a:bodyPr>
          <a:lstStyle/>
          <a:p>
            <a:r>
              <a:rPr lang="en-US" sz="1600" spc="0" dirty="0">
                <a:solidFill>
                  <a:schemeClr val="tx1">
                    <a:lumMod val="85000"/>
                    <a:lumOff val="15000"/>
                  </a:schemeClr>
                </a:solidFill>
                <a:latin typeface="Montserrat" panose="02000505000000020004" pitchFamily="2" charset="0"/>
              </a:rPr>
              <a:t>Project Deliverables</a:t>
            </a:r>
          </a:p>
        </p:txBody>
      </p:sp>
      <p:sp>
        <p:nvSpPr>
          <p:cNvPr id="10" name="TextBox 16">
            <a:extLst>
              <a:ext uri="{FF2B5EF4-FFF2-40B4-BE49-F238E27FC236}">
                <a16:creationId xmlns:a16="http://schemas.microsoft.com/office/drawing/2014/main" id="{CEE0DCF5-4BF6-409D-AF40-B2B63268648E}"/>
              </a:ext>
            </a:extLst>
          </p:cNvPr>
          <p:cNvSpPr txBox="1">
            <a:spLocks noChangeArrowheads="1"/>
          </p:cNvSpPr>
          <p:nvPr/>
        </p:nvSpPr>
        <p:spPr bwMode="auto">
          <a:xfrm>
            <a:off x="443341" y="2783678"/>
            <a:ext cx="79386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Perpetua" pitchFamily="18" charset="0"/>
                <a:cs typeface="Arial" charset="0"/>
              </a:defRPr>
            </a:lvl1pPr>
            <a:lvl2pPr marL="742950" indent="-285750" eaLnBrk="0" hangingPunct="0">
              <a:defRPr>
                <a:solidFill>
                  <a:schemeClr val="tx1"/>
                </a:solidFill>
                <a:latin typeface="Perpetua" pitchFamily="18" charset="0"/>
                <a:cs typeface="Arial" charset="0"/>
              </a:defRPr>
            </a:lvl2pPr>
            <a:lvl3pPr marL="1143000" indent="-228600" eaLnBrk="0" hangingPunct="0">
              <a:defRPr>
                <a:solidFill>
                  <a:schemeClr val="tx1"/>
                </a:solidFill>
                <a:latin typeface="Perpetua" pitchFamily="18" charset="0"/>
                <a:cs typeface="Arial" charset="0"/>
              </a:defRPr>
            </a:lvl3pPr>
            <a:lvl4pPr marL="1600200" indent="-228600" eaLnBrk="0" hangingPunct="0">
              <a:defRPr>
                <a:solidFill>
                  <a:schemeClr val="tx1"/>
                </a:solidFill>
                <a:latin typeface="Perpetua" pitchFamily="18" charset="0"/>
                <a:cs typeface="Arial" charset="0"/>
              </a:defRPr>
            </a:lvl4pPr>
            <a:lvl5pPr marL="2057400" indent="-228600" eaLnBrk="0" hangingPunct="0">
              <a:defRPr>
                <a:solidFill>
                  <a:schemeClr val="tx1"/>
                </a:solidFill>
                <a:latin typeface="Perpetua" pitchFamily="18" charset="0"/>
                <a:cs typeface="Arial" charset="0"/>
              </a:defRPr>
            </a:lvl5pPr>
            <a:lvl6pPr marL="2514600" indent="-228600" eaLnBrk="0" fontAlgn="base" hangingPunct="0">
              <a:spcBef>
                <a:spcPct val="0"/>
              </a:spcBef>
              <a:spcAft>
                <a:spcPct val="0"/>
              </a:spcAft>
              <a:defRPr>
                <a:solidFill>
                  <a:schemeClr val="tx1"/>
                </a:solidFill>
                <a:latin typeface="Perpetua" pitchFamily="18" charset="0"/>
                <a:cs typeface="Arial" charset="0"/>
              </a:defRPr>
            </a:lvl6pPr>
            <a:lvl7pPr marL="2971800" indent="-228600" eaLnBrk="0" fontAlgn="base" hangingPunct="0">
              <a:spcBef>
                <a:spcPct val="0"/>
              </a:spcBef>
              <a:spcAft>
                <a:spcPct val="0"/>
              </a:spcAft>
              <a:defRPr>
                <a:solidFill>
                  <a:schemeClr val="tx1"/>
                </a:solidFill>
                <a:latin typeface="Perpetua" pitchFamily="18" charset="0"/>
                <a:cs typeface="Arial" charset="0"/>
              </a:defRPr>
            </a:lvl7pPr>
            <a:lvl8pPr marL="3429000" indent="-228600" eaLnBrk="0" fontAlgn="base" hangingPunct="0">
              <a:spcBef>
                <a:spcPct val="0"/>
              </a:spcBef>
              <a:spcAft>
                <a:spcPct val="0"/>
              </a:spcAft>
              <a:defRPr>
                <a:solidFill>
                  <a:schemeClr val="tx1"/>
                </a:solidFill>
                <a:latin typeface="Perpetua" pitchFamily="18" charset="0"/>
                <a:cs typeface="Arial" charset="0"/>
              </a:defRPr>
            </a:lvl8pPr>
            <a:lvl9pPr marL="3886200" indent="-228600" eaLnBrk="0" fontAlgn="base" hangingPunct="0">
              <a:spcBef>
                <a:spcPct val="0"/>
              </a:spcBef>
              <a:spcAft>
                <a:spcPct val="0"/>
              </a:spcAft>
              <a:defRPr>
                <a:solidFill>
                  <a:schemeClr val="tx1"/>
                </a:solidFill>
                <a:latin typeface="Perpetua" pitchFamily="18" charset="0"/>
                <a:cs typeface="Arial" charset="0"/>
              </a:defRPr>
            </a:lvl9pPr>
          </a:lstStyle>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Teleconference at commencement of the study, where the client/GII will confirm the research outline and finalize dates.</a:t>
            </a:r>
          </a:p>
        </p:txBody>
      </p:sp>
      <p:graphicFrame>
        <p:nvGraphicFramePr>
          <p:cNvPr id="5" name="Table 4">
            <a:extLst>
              <a:ext uri="{FF2B5EF4-FFF2-40B4-BE49-F238E27FC236}">
                <a16:creationId xmlns:a16="http://schemas.microsoft.com/office/drawing/2014/main" id="{0AA8F471-B88D-4117-ADBB-24432D8EBAE1}"/>
              </a:ext>
            </a:extLst>
          </p:cNvPr>
          <p:cNvGraphicFramePr>
            <a:graphicFrameLocks noGrp="1"/>
          </p:cNvGraphicFramePr>
          <p:nvPr>
            <p:extLst>
              <p:ext uri="{D42A27DB-BD31-4B8C-83A1-F6EECF244321}">
                <p14:modId xmlns:p14="http://schemas.microsoft.com/office/powerpoint/2010/main" val="3041365927"/>
              </p:ext>
            </p:extLst>
          </p:nvPr>
        </p:nvGraphicFramePr>
        <p:xfrm>
          <a:off x="335059" y="981852"/>
          <a:ext cx="7938657" cy="1036432"/>
        </p:xfrm>
        <a:graphic>
          <a:graphicData uri="http://schemas.openxmlformats.org/drawingml/2006/table">
            <a:tbl>
              <a:tblPr firstRow="1" firstCol="1" bandRow="1" bandCol="1">
                <a:tableStyleId>{073A0DAA-6AF3-43AB-8588-CEC1D06C72B9}</a:tableStyleId>
              </a:tblPr>
              <a:tblGrid>
                <a:gridCol w="2646219">
                  <a:extLst>
                    <a:ext uri="{9D8B030D-6E8A-4147-A177-3AD203B41FA5}">
                      <a16:colId xmlns:a16="http://schemas.microsoft.com/office/drawing/2014/main" val="20000"/>
                    </a:ext>
                  </a:extLst>
                </a:gridCol>
                <a:gridCol w="2646219">
                  <a:extLst>
                    <a:ext uri="{9D8B030D-6E8A-4147-A177-3AD203B41FA5}">
                      <a16:colId xmlns:a16="http://schemas.microsoft.com/office/drawing/2014/main" val="20001"/>
                    </a:ext>
                  </a:extLst>
                </a:gridCol>
                <a:gridCol w="2646219">
                  <a:extLst>
                    <a:ext uri="{9D8B030D-6E8A-4147-A177-3AD203B41FA5}">
                      <a16:colId xmlns:a16="http://schemas.microsoft.com/office/drawing/2014/main" val="20002"/>
                    </a:ext>
                  </a:extLst>
                </a:gridCol>
              </a:tblGrid>
              <a:tr h="205330">
                <a:tc gridSpan="3">
                  <a:txBody>
                    <a:bodyPr/>
                    <a:lstStyle/>
                    <a:p>
                      <a:pPr marL="0" marR="0" algn="l">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Open Sans" panose="020B0606030504020204"/>
                          <a:cs typeface="Arial" panose="020B0604020202020204" pitchFamily="34" charset="0"/>
                        </a:rPr>
                        <a:t>SCHEDULE OF DELIVERABLES:</a:t>
                      </a:r>
                      <a:endParaRPr lang="en-US" sz="1100" b="1" spc="-15" dirty="0">
                        <a:solidFill>
                          <a:srgbClr val="FFFFFF"/>
                        </a:solidFill>
                        <a:effectLst/>
                        <a:latin typeface="Open Sans" panose="020B0606030504020204"/>
                        <a:ea typeface="Times New Roman"/>
                        <a:cs typeface="Arial" panose="020B0604020202020204" pitchFamily="34" charset="0"/>
                      </a:endParaRPr>
                    </a:p>
                  </a:txBody>
                  <a:tcPr marT="45734" marB="45734" anchor="ctr">
                    <a:solidFill>
                      <a:srgbClr val="215F63"/>
                    </a:solidFill>
                  </a:tcP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extLst>
                  <a:ext uri="{0D108BD9-81ED-4DB2-BD59-A6C34878D82A}">
                    <a16:rowId xmlns:a16="http://schemas.microsoft.com/office/drawing/2014/main" val="10001"/>
                  </a:ext>
                </a:extLst>
              </a:tr>
              <a:tr h="184799">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Arial" panose="020B0604020202020204" pitchFamily="34" charset="0"/>
                          <a:cs typeface="Arial" panose="020B0604020202020204" pitchFamily="34" charset="0"/>
                        </a:rPr>
                        <a:t>Format</a:t>
                      </a:r>
                      <a:endParaRPr lang="en-US" sz="11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kern="1200" spc="-15" dirty="0">
                          <a:effectLst/>
                          <a:latin typeface="Arial" panose="020B0604020202020204" pitchFamily="34" charset="0"/>
                          <a:cs typeface="Arial" panose="020B0604020202020204" pitchFamily="34" charset="0"/>
                        </a:rPr>
                        <a:t>Deliverable type</a:t>
                      </a:r>
                      <a:endParaRPr lang="en-US" sz="11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kern="1200" spc="-15" dirty="0">
                          <a:effectLst/>
                          <a:latin typeface="Arial" panose="020B0604020202020204" pitchFamily="34" charset="0"/>
                          <a:cs typeface="Arial" panose="020B0604020202020204" pitchFamily="34" charset="0"/>
                        </a:rPr>
                        <a:t>Total Timeline (in weeks)</a:t>
                      </a:r>
                      <a:endParaRPr lang="en-US" sz="11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extLst>
                  <a:ext uri="{0D108BD9-81ED-4DB2-BD59-A6C34878D82A}">
                    <a16:rowId xmlns:a16="http://schemas.microsoft.com/office/drawing/2014/main" val="10000"/>
                  </a:ext>
                </a:extLst>
              </a:tr>
              <a:tr h="184799">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rgbClr val="FFFFFF"/>
                          </a:solidFill>
                          <a:effectLst/>
                          <a:latin typeface="Arial" panose="020B0604020202020204" pitchFamily="34" charset="0"/>
                          <a:ea typeface="Times New Roman"/>
                          <a:cs typeface="Arial" panose="020B0604020202020204" pitchFamily="34" charset="0"/>
                        </a:rPr>
                        <a:t>PPT/PDF</a:t>
                      </a:r>
                    </a:p>
                  </a:txBody>
                  <a:tcPr marL="274320" marT="45734" marB="45734" anchor="ctr">
                    <a:solidFill>
                      <a:srgbClr val="215F6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defRPr/>
                      </a:pPr>
                      <a:r>
                        <a:rPr lang="en-US" sz="1100" spc="-15" dirty="0">
                          <a:effectLst/>
                          <a:latin typeface="Arial" panose="020B0604020202020204" pitchFamily="34" charset="0"/>
                          <a:cs typeface="Arial" panose="020B0604020202020204" pitchFamily="34" charset="0"/>
                        </a:rPr>
                        <a:t>Interim report</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chemeClr val="tx1"/>
                          </a:solidFill>
                          <a:effectLst/>
                          <a:latin typeface="Arial" panose="020B0604020202020204" pitchFamily="34" charset="0"/>
                          <a:ea typeface="Times New Roman"/>
                          <a:cs typeface="Arial" panose="020B0604020202020204" pitchFamily="34" charset="0"/>
                        </a:rPr>
                        <a:t>4</a:t>
                      </a:r>
                    </a:p>
                  </a:txBody>
                  <a:tcPr marT="45734" marB="45734" anchor="ctr">
                    <a:solidFill>
                      <a:schemeClr val="accent6">
                        <a:lumMod val="20000"/>
                        <a:lumOff val="80000"/>
                      </a:schemeClr>
                    </a:solidFill>
                  </a:tcPr>
                </a:tc>
                <a:extLst>
                  <a:ext uri="{0D108BD9-81ED-4DB2-BD59-A6C34878D82A}">
                    <a16:rowId xmlns:a16="http://schemas.microsoft.com/office/drawing/2014/main" val="2444322154"/>
                  </a:ext>
                </a:extLst>
              </a:tr>
              <a:tr h="184799">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defRPr/>
                      </a:pPr>
                      <a:r>
                        <a:rPr lang="en-US" sz="1100" spc="-15" dirty="0">
                          <a:effectLst/>
                          <a:latin typeface="Arial" panose="020B0604020202020204" pitchFamily="34" charset="0"/>
                          <a:cs typeface="Arial" panose="020B0604020202020204" pitchFamily="34" charset="0"/>
                        </a:rPr>
                        <a:t>PPT / PDF</a:t>
                      </a:r>
                      <a:endParaRPr lang="en-US" sz="1100" spc="-15" dirty="0">
                        <a:solidFill>
                          <a:srgbClr val="FFFFFF"/>
                        </a:solidFill>
                        <a:effectLst/>
                        <a:latin typeface="Arial" panose="020B0604020202020204" pitchFamily="34" charset="0"/>
                        <a:ea typeface="Times New Roman"/>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Arial" panose="020B0604020202020204" pitchFamily="34" charset="0"/>
                          <a:cs typeface="Arial" panose="020B0604020202020204" pitchFamily="34" charset="0"/>
                        </a:rPr>
                        <a:t>Final report</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chemeClr val="dk1"/>
                          </a:solidFill>
                          <a:effectLst/>
                          <a:latin typeface="Arial" panose="020B0604020202020204" pitchFamily="34" charset="0"/>
                          <a:ea typeface="+mn-ea"/>
                          <a:cs typeface="Arial" panose="020B0604020202020204" pitchFamily="34" charset="0"/>
                        </a:rPr>
                        <a:t>7</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5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a:xfrm>
            <a:off x="488673" y="207524"/>
            <a:ext cx="7863840" cy="457200"/>
          </a:xfrm>
        </p:spPr>
        <p:txBody>
          <a:bodyPr>
            <a:normAutofit/>
          </a:bodyPr>
          <a:lstStyle/>
          <a:p>
            <a:r>
              <a:rPr lang="en-US" sz="1600" spc="0" dirty="0">
                <a:solidFill>
                  <a:schemeClr val="tx1">
                    <a:lumMod val="85000"/>
                    <a:lumOff val="15000"/>
                  </a:schemeClr>
                </a:solidFill>
                <a:latin typeface="Montserrat" panose="02000505000000020004" pitchFamily="2" charset="0"/>
              </a:rPr>
              <a:t>Project Organization</a:t>
            </a:r>
          </a:p>
        </p:txBody>
      </p:sp>
      <p:graphicFrame>
        <p:nvGraphicFramePr>
          <p:cNvPr id="6" name="Table 5">
            <a:extLst>
              <a:ext uri="{FF2B5EF4-FFF2-40B4-BE49-F238E27FC236}">
                <a16:creationId xmlns:a16="http://schemas.microsoft.com/office/drawing/2014/main" id="{6E001745-B5FB-49D1-8B95-8C50C62C4CA0}"/>
              </a:ext>
            </a:extLst>
          </p:cNvPr>
          <p:cNvGraphicFramePr>
            <a:graphicFrameLocks noGrp="1"/>
          </p:cNvGraphicFramePr>
          <p:nvPr>
            <p:extLst>
              <p:ext uri="{D42A27DB-BD31-4B8C-83A1-F6EECF244321}">
                <p14:modId xmlns:p14="http://schemas.microsoft.com/office/powerpoint/2010/main" val="420394196"/>
              </p:ext>
            </p:extLst>
          </p:nvPr>
        </p:nvGraphicFramePr>
        <p:xfrm>
          <a:off x="720023" y="1449983"/>
          <a:ext cx="7632490" cy="1196964"/>
        </p:xfrm>
        <a:graphic>
          <a:graphicData uri="http://schemas.openxmlformats.org/drawingml/2006/table">
            <a:tbl>
              <a:tblPr/>
              <a:tblGrid>
                <a:gridCol w="2012813">
                  <a:extLst>
                    <a:ext uri="{9D8B030D-6E8A-4147-A177-3AD203B41FA5}">
                      <a16:colId xmlns:a16="http://schemas.microsoft.com/office/drawing/2014/main" val="2611296789"/>
                    </a:ext>
                  </a:extLst>
                </a:gridCol>
                <a:gridCol w="1537252">
                  <a:extLst>
                    <a:ext uri="{9D8B030D-6E8A-4147-A177-3AD203B41FA5}">
                      <a16:colId xmlns:a16="http://schemas.microsoft.com/office/drawing/2014/main" val="1685267522"/>
                    </a:ext>
                  </a:extLst>
                </a:gridCol>
                <a:gridCol w="4082425">
                  <a:extLst>
                    <a:ext uri="{9D8B030D-6E8A-4147-A177-3AD203B41FA5}">
                      <a16:colId xmlns:a16="http://schemas.microsoft.com/office/drawing/2014/main" val="4104164912"/>
                    </a:ext>
                  </a:extLst>
                </a:gridCol>
              </a:tblGrid>
              <a:tr h="436682">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Project Role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Contact Information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extLst>
                  <a:ext uri="{0D108BD9-81ED-4DB2-BD59-A6C34878D82A}">
                    <a16:rowId xmlns:a16="http://schemas.microsoft.com/office/drawing/2014/main" val="3154106235"/>
                  </a:ext>
                </a:extLst>
              </a:tr>
              <a:tr h="760282">
                <a:tc>
                  <a:txBody>
                    <a:bodyPr/>
                    <a:lstStyle/>
                    <a:p>
                      <a:pPr 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Tomohiro Kadosaki </a:t>
                      </a:r>
                      <a:endParaRPr lang="en-IN"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 Project Coordinator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b" latinLnBrk="0" hangingPunct="1"/>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Email: </a:t>
                      </a: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kadosaki@gii.co.jp</a:t>
                      </a:r>
                      <a:endPar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211674"/>
                  </a:ext>
                </a:extLst>
              </a:tr>
            </a:tbl>
          </a:graphicData>
        </a:graphic>
      </p:graphicFrame>
      <p:sp>
        <p:nvSpPr>
          <p:cNvPr id="7" name="Rectangle: Rounded Corners 6">
            <a:extLst>
              <a:ext uri="{FF2B5EF4-FFF2-40B4-BE49-F238E27FC236}">
                <a16:creationId xmlns:a16="http://schemas.microsoft.com/office/drawing/2014/main" id="{2727B224-27AF-4574-AC70-E0B67EFE14C1}"/>
              </a:ext>
            </a:extLst>
          </p:cNvPr>
          <p:cNvSpPr/>
          <p:nvPr/>
        </p:nvSpPr>
        <p:spPr>
          <a:xfrm>
            <a:off x="377584" y="817458"/>
            <a:ext cx="6841363" cy="378136"/>
          </a:xfrm>
          <a:prstGeom prst="roundRect">
            <a:avLst>
              <a:gd name="adj" fmla="val 50000"/>
            </a:avLst>
          </a:prstGeom>
          <a:solidFill>
            <a:srgbClr val="215F63"/>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200" b="1" dirty="0">
                <a:solidFill>
                  <a:schemeClr val="bg1"/>
                </a:solidFill>
                <a:latin typeface="Arial" panose="020B0604020202020204" pitchFamily="34" charset="0"/>
                <a:cs typeface="Arial" panose="020B0604020202020204" pitchFamily="34" charset="0"/>
              </a:rPr>
              <a:t>GII </a:t>
            </a:r>
            <a:r>
              <a:rPr lang="en-US" sz="1200" b="1" dirty="0">
                <a:solidFill>
                  <a:schemeClr val="bg1"/>
                </a:solidFill>
                <a:latin typeface="Arial" panose="020B0604020202020204" pitchFamily="34" charset="0"/>
                <a:cs typeface="Arial" panose="020B0604020202020204" pitchFamily="34" charset="0"/>
              </a:rPr>
              <a:t>Contact</a:t>
            </a:r>
          </a:p>
        </p:txBody>
      </p:sp>
      <p:sp>
        <p:nvSpPr>
          <p:cNvPr id="12" name="Rectangle: Rounded Corners 11">
            <a:extLst>
              <a:ext uri="{FF2B5EF4-FFF2-40B4-BE49-F238E27FC236}">
                <a16:creationId xmlns:a16="http://schemas.microsoft.com/office/drawing/2014/main" id="{3BB525B2-38E9-4F35-BA87-C9919AD24676}"/>
              </a:ext>
            </a:extLst>
          </p:cNvPr>
          <p:cNvSpPr/>
          <p:nvPr/>
        </p:nvSpPr>
        <p:spPr>
          <a:xfrm>
            <a:off x="377586" y="3028281"/>
            <a:ext cx="6117609" cy="400719"/>
          </a:xfrm>
          <a:prstGeom prst="roundRect">
            <a:avLst>
              <a:gd name="adj" fmla="val 50000"/>
            </a:avLst>
          </a:prstGeom>
          <a:solidFill>
            <a:srgbClr val="215F63"/>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chemeClr val="bg1"/>
                </a:solidFill>
                <a:latin typeface="Arial" panose="020B0604020202020204" pitchFamily="34" charset="0"/>
                <a:cs typeface="Arial" panose="020B0604020202020204" pitchFamily="34" charset="0"/>
              </a:rPr>
              <a:t>TechSci Research Contact</a:t>
            </a:r>
          </a:p>
        </p:txBody>
      </p:sp>
      <p:graphicFrame>
        <p:nvGraphicFramePr>
          <p:cNvPr id="13" name="Table 12">
            <a:extLst>
              <a:ext uri="{FF2B5EF4-FFF2-40B4-BE49-F238E27FC236}">
                <a16:creationId xmlns:a16="http://schemas.microsoft.com/office/drawing/2014/main" id="{8908947A-305D-498C-B46A-F8AE8E8CEB35}"/>
              </a:ext>
            </a:extLst>
          </p:cNvPr>
          <p:cNvGraphicFramePr>
            <a:graphicFrameLocks noGrp="1"/>
          </p:cNvGraphicFramePr>
          <p:nvPr>
            <p:extLst>
              <p:ext uri="{D42A27DB-BD31-4B8C-83A1-F6EECF244321}">
                <p14:modId xmlns:p14="http://schemas.microsoft.com/office/powerpoint/2010/main" val="3029901703"/>
              </p:ext>
            </p:extLst>
          </p:nvPr>
        </p:nvGraphicFramePr>
        <p:xfrm>
          <a:off x="632227" y="3470300"/>
          <a:ext cx="7720286" cy="1551020"/>
        </p:xfrm>
        <a:graphic>
          <a:graphicData uri="http://schemas.openxmlformats.org/drawingml/2006/table">
            <a:tbl>
              <a:tblPr/>
              <a:tblGrid>
                <a:gridCol w="2004526">
                  <a:extLst>
                    <a:ext uri="{9D8B030D-6E8A-4147-A177-3AD203B41FA5}">
                      <a16:colId xmlns:a16="http://schemas.microsoft.com/office/drawing/2014/main" val="3057793365"/>
                    </a:ext>
                  </a:extLst>
                </a:gridCol>
                <a:gridCol w="1573924">
                  <a:extLst>
                    <a:ext uri="{9D8B030D-6E8A-4147-A177-3AD203B41FA5}">
                      <a16:colId xmlns:a16="http://schemas.microsoft.com/office/drawing/2014/main" val="2174588887"/>
                    </a:ext>
                  </a:extLst>
                </a:gridCol>
                <a:gridCol w="4141836">
                  <a:extLst>
                    <a:ext uri="{9D8B030D-6E8A-4147-A177-3AD203B41FA5}">
                      <a16:colId xmlns:a16="http://schemas.microsoft.com/office/drawing/2014/main" val="807942888"/>
                    </a:ext>
                  </a:extLst>
                </a:gridCol>
              </a:tblGrid>
              <a:tr h="274320">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Project Role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Contact Information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extLst>
                  <a:ext uri="{0D108BD9-81ED-4DB2-BD59-A6C34878D82A}">
                    <a16:rowId xmlns:a16="http://schemas.microsoft.com/office/drawing/2014/main" val="3404302257"/>
                  </a:ext>
                </a:extLst>
              </a:tr>
              <a:tr h="216859">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Ms. Sukriti Seth</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Project Coordinator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Mob: +91 9910541344</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4857387"/>
                  </a:ext>
                </a:extLst>
              </a:tr>
              <a:tr h="216859">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Tel: +91.120.452.3907</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651635"/>
                  </a:ext>
                </a:extLst>
              </a:tr>
              <a:tr h="216859">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a:txBody>
                    <a:bodyPr/>
                    <a:lstStyle/>
                    <a:p>
                      <a:pPr algn="l" fontAlgn="b"/>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E-mail: </a:t>
                      </a: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Sukriti.seth@techsciresearch.com</a:t>
                      </a:r>
                      <a:endPar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853632"/>
                  </a:ext>
                </a:extLst>
              </a:tr>
              <a:tr h="216859">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Mr. Vikas Yadav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Consultant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Mob: +91 9560913535</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4704515"/>
                  </a:ext>
                </a:extLst>
              </a:tr>
              <a:tr h="216859">
                <a:tc vMerge="1">
                  <a:txBody>
                    <a:bodyPr/>
                    <a:lstStyle/>
                    <a:p>
                      <a:endParaRPr lang="en-US"/>
                    </a:p>
                  </a:txBody>
                  <a:tcPr/>
                </a:tc>
                <a:tc vMerge="1">
                  <a:txBody>
                    <a:bodyPr/>
                    <a:lstStyle/>
                    <a:p>
                      <a:endParaRPr lang="en-US"/>
                    </a:p>
                  </a:txBody>
                  <a:tcP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Tel: +91.120.452.3954</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8503562"/>
                  </a:ext>
                </a:extLst>
              </a:tr>
              <a:tr h="0">
                <a:tc vMerge="1">
                  <a:txBody>
                    <a:bodyPr/>
                    <a:lstStyle/>
                    <a:p>
                      <a:endParaRPr lang="en-US"/>
                    </a:p>
                  </a:txBody>
                  <a:tcPr/>
                </a:tc>
                <a:tc vMerge="1">
                  <a:txBody>
                    <a:bodyPr/>
                    <a:lstStyle/>
                    <a:p>
                      <a:endParaRPr lang="en-US"/>
                    </a:p>
                  </a:txBody>
                  <a:tcPr/>
                </a:tc>
                <a:tc>
                  <a:txBody>
                    <a:bodyPr/>
                    <a:lstStyle/>
                    <a:p>
                      <a:pPr algn="l" fontAlgn="b"/>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E-mail: vikas.yadav@techsciresearch.com</a:t>
                      </a:r>
                    </a:p>
                  </a:txBody>
                  <a:tcPr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5427255"/>
                  </a:ext>
                </a:extLst>
              </a:tr>
            </a:tbl>
          </a:graphicData>
        </a:graphic>
      </p:graphicFrame>
    </p:spTree>
    <p:extLst>
      <p:ext uri="{BB962C8B-B14F-4D97-AF65-F5344CB8AC3E}">
        <p14:creationId xmlns:p14="http://schemas.microsoft.com/office/powerpoint/2010/main" val="469047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Communication Plan</a:t>
            </a:r>
          </a:p>
        </p:txBody>
      </p:sp>
      <p:sp>
        <p:nvSpPr>
          <p:cNvPr id="6" name="Subtitle 2">
            <a:extLst>
              <a:ext uri="{FF2B5EF4-FFF2-40B4-BE49-F238E27FC236}">
                <a16:creationId xmlns:a16="http://schemas.microsoft.com/office/drawing/2014/main" id="{71AFFFDB-69C4-4E3B-98CB-24A6CC10F582}"/>
              </a:ext>
            </a:extLst>
          </p:cNvPr>
          <p:cNvSpPr>
            <a:spLocks noGrp="1"/>
          </p:cNvSpPr>
          <p:nvPr/>
        </p:nvSpPr>
        <p:spPr>
          <a:xfrm>
            <a:off x="175592" y="820946"/>
            <a:ext cx="8427474" cy="5605254"/>
          </a:xfrm>
          <a:prstGeom prst="rect">
            <a:avLst/>
          </a:prstGeom>
          <a:ln>
            <a:noFill/>
          </a:ln>
        </p:spPr>
        <p:style>
          <a:lnRef idx="2">
            <a:schemeClr val="accent3"/>
          </a:lnRef>
          <a:fillRef idx="1">
            <a:schemeClr val="lt1"/>
          </a:fillRef>
          <a:effectRef idx="0">
            <a:schemeClr val="accent3"/>
          </a:effectRef>
          <a:fontRef idx="minor">
            <a:schemeClr val="dk1"/>
          </a:fontRef>
        </p:style>
        <p:txBody>
          <a:bodyPr anchor="t"/>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nSpc>
                <a:spcPct val="150000"/>
              </a:lnSpc>
              <a:buNone/>
            </a:pPr>
            <a:r>
              <a:rPr lang="en-US" sz="1200" dirty="0">
                <a:latin typeface="Arial" panose="020B0604020202020204" pitchFamily="34" charset="0"/>
                <a:cs typeface="Arial" panose="020B0604020202020204" pitchFamily="34" charset="0"/>
              </a:rPr>
              <a:t>Our communications plan consists of a series of planned communications (both written and verbal) – to make certain that all parties are kept fully informed during project. In addition to these planned communications, ad-hoc communications will occur throughout the project; using email, phone, and instant message for this purpose. Contact information for the Client and Supplier Research Consultant will be finalized during the study kick-off.</a:t>
            </a:r>
          </a:p>
          <a:p>
            <a:pPr marL="0" indent="0">
              <a:lnSpc>
                <a:spcPct val="150000"/>
              </a:lnSpc>
              <a:buNone/>
            </a:pPr>
            <a:r>
              <a:rPr lang="en-US" sz="1200" b="1" dirty="0">
                <a:latin typeface="Arial" panose="020B0604020202020204" pitchFamily="34" charset="0"/>
                <a:cs typeface="Arial" panose="020B0604020202020204" pitchFamily="34" charset="0"/>
              </a:rPr>
              <a:t>Project Kick-off:</a:t>
            </a:r>
            <a:r>
              <a:rPr lang="en-US" sz="1200" dirty="0">
                <a:latin typeface="Arial" panose="020B0604020202020204" pitchFamily="34" charset="0"/>
                <a:cs typeface="Arial" panose="020B0604020202020204" pitchFamily="34" charset="0"/>
              </a:rPr>
              <a:t> At the beginning of the project, Supplier will conduct a conference call with the company, which we refer to as the Project Kick-off. The purpose of this meeting is to discuss the scope of the project thoroughly. In this discussion, we will finalize the project objective, scope, methodology, deliverable format, project schedule including any interim deliverables, and communications plan, and their schedule and process. </a:t>
            </a:r>
          </a:p>
          <a:p>
            <a:pPr marL="0" indent="0">
              <a:lnSpc>
                <a:spcPct val="150000"/>
              </a:lnSpc>
              <a:buNone/>
            </a:pPr>
            <a:r>
              <a:rPr lang="en-US" sz="1200" b="1" dirty="0">
                <a:latin typeface="Arial" panose="020B0604020202020204" pitchFamily="34" charset="0"/>
                <a:cs typeface="Arial" panose="020B0604020202020204" pitchFamily="34" charset="0"/>
              </a:rPr>
              <a:t>Project Status Report:</a:t>
            </a:r>
            <a:r>
              <a:rPr lang="en-US" sz="1200" dirty="0">
                <a:latin typeface="Arial" panose="020B0604020202020204" pitchFamily="34" charset="0"/>
                <a:cs typeface="Arial" panose="020B0604020202020204" pitchFamily="34" charset="0"/>
              </a:rPr>
              <a:t> Supplier will prepare an overall project update on a regular (generally once a week) basis. This will be written in email format and will include an overview of the status of the project and the immediate action points. The days and timings of the Project Status Report and subsequent Project Status Conference Calls will be decided upon during the Project Kick-off.</a:t>
            </a:r>
          </a:p>
          <a:p>
            <a:pPr marL="0" indent="0">
              <a:lnSpc>
                <a:spcPct val="150000"/>
              </a:lnSpc>
              <a:buNone/>
            </a:pPr>
            <a:r>
              <a:rPr lang="en-US" sz="1200" b="1" dirty="0">
                <a:latin typeface="Arial" panose="020B0604020202020204" pitchFamily="34" charset="0"/>
                <a:cs typeface="Arial" panose="020B0604020202020204" pitchFamily="34" charset="0"/>
              </a:rPr>
              <a:t>Project Status Conference Call:</a:t>
            </a:r>
            <a:r>
              <a:rPr lang="en-US" sz="1200" dirty="0">
                <a:latin typeface="Arial" panose="020B0604020202020204" pitchFamily="34" charset="0"/>
                <a:cs typeface="Arial" panose="020B0604020202020204" pitchFamily="34" charset="0"/>
              </a:rPr>
              <a:t> The Project Status Conference Calls are held on a scheduled basis (generally weekly) the day following receipt of the Project Status Report. During these discussions, supplier and client review the status of the project and address any issues that may have arisen.</a:t>
            </a:r>
          </a:p>
          <a:p>
            <a:pPr marL="0" indent="0">
              <a:lnSpc>
                <a:spcPct val="150000"/>
              </a:lnSpc>
              <a:buNone/>
            </a:pPr>
            <a:r>
              <a:rPr lang="en-US" sz="1200" b="1" dirty="0">
                <a:latin typeface="Arial" panose="020B0604020202020204" pitchFamily="34" charset="0"/>
                <a:cs typeface="Arial" panose="020B0604020202020204" pitchFamily="34" charset="0"/>
              </a:rPr>
              <a:t>Project Status Conference Call Summary:</a:t>
            </a:r>
            <a:r>
              <a:rPr lang="en-US" sz="1200" dirty="0">
                <a:latin typeface="Arial" panose="020B0604020202020204" pitchFamily="34" charset="0"/>
                <a:cs typeface="Arial" panose="020B0604020202020204" pitchFamily="34" charset="0"/>
              </a:rPr>
              <a:t> After each Project Status Conference Call, Supplier will send a summary of the discussion to all the participants via email.</a:t>
            </a:r>
          </a:p>
        </p:txBody>
      </p:sp>
    </p:spTree>
    <p:extLst>
      <p:ext uri="{BB962C8B-B14F-4D97-AF65-F5344CB8AC3E}">
        <p14:creationId xmlns:p14="http://schemas.microsoft.com/office/powerpoint/2010/main" val="3628476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Investment Figures</a:t>
            </a:r>
          </a:p>
        </p:txBody>
      </p:sp>
      <p:sp>
        <p:nvSpPr>
          <p:cNvPr id="10" name="TextBox 9">
            <a:extLst>
              <a:ext uri="{FF2B5EF4-FFF2-40B4-BE49-F238E27FC236}">
                <a16:creationId xmlns:a16="http://schemas.microsoft.com/office/drawing/2014/main" id="{47229768-FD41-4349-965C-52515C858998}"/>
              </a:ext>
            </a:extLst>
          </p:cNvPr>
          <p:cNvSpPr txBox="1"/>
          <p:nvPr/>
        </p:nvSpPr>
        <p:spPr>
          <a:xfrm>
            <a:off x="381970" y="1057639"/>
            <a:ext cx="8147220" cy="1607941"/>
          </a:xfrm>
          <a:prstGeom prst="rect">
            <a:avLst/>
          </a:prstGeom>
          <a:noFill/>
        </p:spPr>
        <p:txBody>
          <a:bodyPr wrap="square" rtlCol="0">
            <a:spAutoFit/>
          </a:bodyPr>
          <a:lstStyle/>
          <a:p>
            <a:pPr>
              <a:lnSpc>
                <a:spcPts val="2000"/>
              </a:lnSpc>
            </a:pPr>
            <a:r>
              <a:rPr lang="en-US" sz="1400" dirty="0">
                <a:latin typeface="Arial" panose="020B0604020202020204" pitchFamily="34" charset="0"/>
                <a:cs typeface="Arial" panose="020B0604020202020204" pitchFamily="34" charset="0"/>
              </a:rPr>
              <a:t>TechSci Research estimates that total investment figure is:</a:t>
            </a: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352C8BC-03E8-4336-B4D5-72F80E000606}"/>
              </a:ext>
            </a:extLst>
          </p:cNvPr>
          <p:cNvGraphicFramePr>
            <a:graphicFrameLocks noGrp="1"/>
          </p:cNvGraphicFramePr>
          <p:nvPr>
            <p:extLst>
              <p:ext uri="{D42A27DB-BD31-4B8C-83A1-F6EECF244321}">
                <p14:modId xmlns:p14="http://schemas.microsoft.com/office/powerpoint/2010/main" val="3716505418"/>
              </p:ext>
            </p:extLst>
          </p:nvPr>
        </p:nvGraphicFramePr>
        <p:xfrm>
          <a:off x="447307" y="1369210"/>
          <a:ext cx="8147220" cy="1144364"/>
        </p:xfrm>
        <a:graphic>
          <a:graphicData uri="http://schemas.openxmlformats.org/drawingml/2006/table">
            <a:tbl>
              <a:tblPr firstRow="1" firstCol="1" bandRow="1" bandCol="1">
                <a:tableStyleId>{073A0DAA-6AF3-43AB-8588-CEC1D06C72B9}</a:tableStyleId>
              </a:tblPr>
              <a:tblGrid>
                <a:gridCol w="4042510">
                  <a:extLst>
                    <a:ext uri="{9D8B030D-6E8A-4147-A177-3AD203B41FA5}">
                      <a16:colId xmlns:a16="http://schemas.microsoft.com/office/drawing/2014/main" val="2112360809"/>
                    </a:ext>
                  </a:extLst>
                </a:gridCol>
                <a:gridCol w="4104710">
                  <a:extLst>
                    <a:ext uri="{9D8B030D-6E8A-4147-A177-3AD203B41FA5}">
                      <a16:colId xmlns:a16="http://schemas.microsoft.com/office/drawing/2014/main" val="20002"/>
                    </a:ext>
                  </a:extLst>
                </a:gridCol>
              </a:tblGrid>
              <a:tr h="504256">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b="1" kern="1200" spc="-15" dirty="0">
                          <a:solidFill>
                            <a:srgbClr val="FFFFFF"/>
                          </a:solidFill>
                          <a:effectLst/>
                          <a:latin typeface="Open Sans" panose="020B0606030504020204"/>
                          <a:ea typeface="Times New Roman"/>
                          <a:cs typeface="Arial" panose="020B0604020202020204" pitchFamily="34" charset="0"/>
                        </a:rPr>
                        <a:t>Scope </a:t>
                      </a:r>
                    </a:p>
                  </a:txBody>
                  <a:tcPr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b="1" kern="1200" spc="-15" dirty="0">
                          <a:solidFill>
                            <a:srgbClr val="FFFFFF"/>
                          </a:solidFill>
                          <a:effectLst/>
                          <a:latin typeface="Open Sans" panose="020B0606030504020204"/>
                          <a:ea typeface="Times New Roman"/>
                          <a:cs typeface="Arial" panose="020B0604020202020204" pitchFamily="34" charset="0"/>
                        </a:rPr>
                        <a:t>Investment, excluding GII Margin </a:t>
                      </a:r>
                    </a:p>
                  </a:txBody>
                  <a:tcPr marT="45734" marB="45734" anchor="ctr">
                    <a:solidFill>
                      <a:srgbClr val="215F63"/>
                    </a:solidFill>
                  </a:tcPr>
                </a:tc>
                <a:extLst>
                  <a:ext uri="{0D108BD9-81ED-4DB2-BD59-A6C34878D82A}">
                    <a16:rowId xmlns:a16="http://schemas.microsoft.com/office/drawing/2014/main" val="12151734"/>
                  </a:ext>
                </a:extLst>
              </a:tr>
              <a:tr h="520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ea typeface="Roboto" pitchFamily="2" charset="0"/>
                          <a:cs typeface="Arial" panose="020B0604020202020204" pitchFamily="34" charset="0"/>
                        </a:rPr>
                        <a:t>COMPETITIVE INTELLIGENCE STUDY – A SELECTED ORGANIZATION</a:t>
                      </a: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b="1" spc="-15" dirty="0">
                          <a:solidFill>
                            <a:schemeClr val="tx1"/>
                          </a:solidFill>
                          <a:effectLst/>
                          <a:latin typeface="Open Sans" panose="020B0606030504020204"/>
                          <a:ea typeface="Times New Roman"/>
                          <a:cs typeface="Arial" panose="020B0604020202020204" pitchFamily="34" charset="0"/>
                        </a:rPr>
                        <a:t>USD 8,700</a:t>
                      </a:r>
                    </a:p>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b="1" spc="-15" dirty="0">
                          <a:solidFill>
                            <a:schemeClr val="tx1"/>
                          </a:solidFill>
                          <a:effectLst/>
                          <a:latin typeface="Open Sans" panose="020B0606030504020204"/>
                          <a:ea typeface="Times New Roman"/>
                          <a:cs typeface="Arial" panose="020B0604020202020204" pitchFamily="34" charset="0"/>
                        </a:rPr>
                        <a:t>United States Dollars Eight Thousand Seven Hundred Only </a:t>
                      </a:r>
                    </a:p>
                  </a:txBody>
                  <a:tcPr marT="45734" marB="45734" anchor="ctr">
                    <a:solidFill>
                      <a:schemeClr val="accent5">
                        <a:lumMod val="40000"/>
                        <a:lumOff val="60000"/>
                      </a:schemeClr>
                    </a:solidFill>
                  </a:tcPr>
                </a:tc>
                <a:extLst>
                  <a:ext uri="{0D108BD9-81ED-4DB2-BD59-A6C34878D82A}">
                    <a16:rowId xmlns:a16="http://schemas.microsoft.com/office/drawing/2014/main" val="2444322154"/>
                  </a:ext>
                </a:extLst>
              </a:tr>
            </a:tbl>
          </a:graphicData>
        </a:graphic>
      </p:graphicFrame>
      <p:sp>
        <p:nvSpPr>
          <p:cNvPr id="9" name="TextBox 8">
            <a:extLst>
              <a:ext uri="{FF2B5EF4-FFF2-40B4-BE49-F238E27FC236}">
                <a16:creationId xmlns:a16="http://schemas.microsoft.com/office/drawing/2014/main" id="{E0167510-3A34-4BD3-8F64-04C535711887}"/>
              </a:ext>
            </a:extLst>
          </p:cNvPr>
          <p:cNvSpPr txBox="1"/>
          <p:nvPr/>
        </p:nvSpPr>
        <p:spPr>
          <a:xfrm>
            <a:off x="447307" y="3079002"/>
            <a:ext cx="8147220" cy="838499"/>
          </a:xfrm>
          <a:prstGeom prst="rect">
            <a:avLst/>
          </a:prstGeom>
          <a:noFill/>
        </p:spPr>
        <p:txBody>
          <a:bodyPr wrap="square" rtlCol="0">
            <a:spAutoFit/>
          </a:bodyPr>
          <a:lstStyle/>
          <a:p>
            <a:pPr algn="just">
              <a:lnSpc>
                <a:spcPts val="2000"/>
              </a:lnSpc>
            </a:pPr>
            <a:r>
              <a:rPr lang="en-US" sz="1400" dirty="0">
                <a:latin typeface="Arial" panose="020B0604020202020204" pitchFamily="34" charset="0"/>
                <a:cs typeface="Arial" panose="020B0604020202020204" pitchFamily="34" charset="0"/>
              </a:rPr>
              <a:t>The above-mentioned price includes all the elements involved in conducting project, such as project preparation, questionnaire designing, primary research, time spent on desk research, project reporting and project deliverables. </a:t>
            </a:r>
          </a:p>
        </p:txBody>
      </p:sp>
      <p:graphicFrame>
        <p:nvGraphicFramePr>
          <p:cNvPr id="6" name="Table 5">
            <a:extLst>
              <a:ext uri="{FF2B5EF4-FFF2-40B4-BE49-F238E27FC236}">
                <a16:creationId xmlns:a16="http://schemas.microsoft.com/office/drawing/2014/main" id="{404151B0-8553-4189-A08B-F8E31583CD55}"/>
              </a:ext>
            </a:extLst>
          </p:cNvPr>
          <p:cNvGraphicFramePr>
            <a:graphicFrameLocks noGrp="1"/>
          </p:cNvGraphicFramePr>
          <p:nvPr/>
        </p:nvGraphicFramePr>
        <p:xfrm>
          <a:off x="381970" y="4691984"/>
          <a:ext cx="7938657" cy="1392988"/>
        </p:xfrm>
        <a:graphic>
          <a:graphicData uri="http://schemas.openxmlformats.org/drawingml/2006/table">
            <a:tbl>
              <a:tblPr firstRow="1" firstCol="1" bandRow="1" bandCol="1">
                <a:tableStyleId>{073A0DAA-6AF3-43AB-8588-CEC1D06C72B9}</a:tableStyleId>
              </a:tblPr>
              <a:tblGrid>
                <a:gridCol w="2646219">
                  <a:extLst>
                    <a:ext uri="{9D8B030D-6E8A-4147-A177-3AD203B41FA5}">
                      <a16:colId xmlns:a16="http://schemas.microsoft.com/office/drawing/2014/main" val="20000"/>
                    </a:ext>
                  </a:extLst>
                </a:gridCol>
                <a:gridCol w="2646219">
                  <a:extLst>
                    <a:ext uri="{9D8B030D-6E8A-4147-A177-3AD203B41FA5}">
                      <a16:colId xmlns:a16="http://schemas.microsoft.com/office/drawing/2014/main" val="20001"/>
                    </a:ext>
                  </a:extLst>
                </a:gridCol>
                <a:gridCol w="2646219">
                  <a:extLst>
                    <a:ext uri="{9D8B030D-6E8A-4147-A177-3AD203B41FA5}">
                      <a16:colId xmlns:a16="http://schemas.microsoft.com/office/drawing/2014/main" val="20002"/>
                    </a:ext>
                  </a:extLst>
                </a:gridCol>
              </a:tblGrid>
              <a:tr h="348247">
                <a:tc gridSpan="3">
                  <a:txBody>
                    <a:bodyPr/>
                    <a:lstStyle/>
                    <a:p>
                      <a:pPr marL="0" marR="0" algn="l">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spc="-15" dirty="0">
                          <a:effectLst/>
                          <a:latin typeface="Arial" panose="020B0604020202020204" pitchFamily="34" charset="0"/>
                          <a:cs typeface="Arial" panose="020B0604020202020204" pitchFamily="34" charset="0"/>
                        </a:rPr>
                        <a:t>PAYMENT SCHEDULE</a:t>
                      </a: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extLst>
                  <a:ext uri="{0D108BD9-81ED-4DB2-BD59-A6C34878D82A}">
                    <a16:rowId xmlns:a16="http://schemas.microsoft.com/office/drawing/2014/main" val="10003"/>
                  </a:ext>
                </a:extLst>
              </a:tr>
              <a:tr h="348247">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Stages</a:t>
                      </a:r>
                      <a:endParaRPr lang="en-US" sz="12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Payment Schedule</a:t>
                      </a:r>
                      <a:endParaRPr lang="en-US" sz="12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Payment, US$</a:t>
                      </a: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10000"/>
                  </a:ext>
                </a:extLst>
              </a:tr>
              <a:tr h="348247">
                <a:tc rowSpan="2">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Overall Project Scope</a:t>
                      </a:r>
                      <a:endParaRPr lang="en-US" sz="1200" b="1" kern="1200" spc="-15" dirty="0">
                        <a:solidFill>
                          <a:schemeClr val="tx1"/>
                        </a:solidFill>
                        <a:effectLst/>
                        <a:latin typeface="Arial" panose="020B0604020202020204" pitchFamily="34" charset="0"/>
                        <a:ea typeface="+mn-ea"/>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Initiation of the study</a:t>
                      </a:r>
                      <a:endParaRPr lang="en-US" sz="12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50%</a:t>
                      </a:r>
                      <a:endParaRPr lang="en-US" sz="12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10001"/>
                  </a:ext>
                </a:extLst>
              </a:tr>
              <a:tr h="348247">
                <a:tc vMerge="1">
                  <a:txBody>
                    <a:bodyPr/>
                    <a:lstStyle/>
                    <a:p>
                      <a:pPr marL="0" marR="0" algn="l"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kern="1200" spc="-15" dirty="0">
                        <a:solidFill>
                          <a:schemeClr val="tx1"/>
                        </a:solidFill>
                        <a:effectLst/>
                        <a:latin typeface="Arial" panose="020B0604020202020204" pitchFamily="34" charset="0"/>
                        <a:ea typeface="+mn-ea"/>
                        <a:cs typeface="Arial" panose="020B0604020202020204" pitchFamily="34" charset="0"/>
                      </a:endParaRPr>
                    </a:p>
                  </a:txBody>
                  <a:tcPr marL="274320" marT="45734" marB="45734" anchor="ctr">
                    <a:solidFill>
                      <a:schemeClr val="accent6">
                        <a:lumMod val="5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solidFill>
                            <a:schemeClr val="tx1"/>
                          </a:solidFill>
                          <a:effectLst/>
                          <a:latin typeface="Arial" panose="020B0604020202020204" pitchFamily="34" charset="0"/>
                          <a:ea typeface="Times New Roman"/>
                          <a:cs typeface="Arial" panose="020B0604020202020204" pitchFamily="34" charset="0"/>
                        </a:rPr>
                        <a:t>Final report submission</a:t>
                      </a: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solidFill>
                            <a:schemeClr val="tx1"/>
                          </a:solidFill>
                          <a:effectLst/>
                          <a:latin typeface="Arial" panose="020B0604020202020204" pitchFamily="34" charset="0"/>
                          <a:ea typeface="Times New Roman"/>
                          <a:cs typeface="Arial" panose="020B0604020202020204" pitchFamily="34" charset="0"/>
                        </a:rPr>
                        <a:t>50%</a:t>
                      </a:r>
                    </a:p>
                  </a:txBody>
                  <a:tcPr marT="45734" marB="45734" anchor="ctr">
                    <a:solidFill>
                      <a:srgbClr val="E2F0D9"/>
                    </a:solidFill>
                  </a:tcPr>
                </a:tc>
                <a:extLst>
                  <a:ext uri="{0D108BD9-81ED-4DB2-BD59-A6C34878D82A}">
                    <a16:rowId xmlns:a16="http://schemas.microsoft.com/office/drawing/2014/main" val="15840855"/>
                  </a:ext>
                </a:extLst>
              </a:tr>
            </a:tbl>
          </a:graphicData>
        </a:graphic>
      </p:graphicFrame>
    </p:spTree>
    <p:extLst>
      <p:ext uri="{BB962C8B-B14F-4D97-AF65-F5344CB8AC3E}">
        <p14:creationId xmlns:p14="http://schemas.microsoft.com/office/powerpoint/2010/main" val="4092133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977489-092A-4E3D-BA3E-48DB356ABA5F}"/>
              </a:ext>
            </a:extLst>
          </p:cNvPr>
          <p:cNvSpPr/>
          <p:nvPr/>
        </p:nvSpPr>
        <p:spPr>
          <a:xfrm>
            <a:off x="0" y="1213968"/>
            <a:ext cx="9144000" cy="24695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9D33"/>
              </a:solidFill>
            </a:endParaRPr>
          </a:p>
        </p:txBody>
      </p:sp>
      <p:sp>
        <p:nvSpPr>
          <p:cNvPr id="12" name="TextBox 11">
            <a:extLst>
              <a:ext uri="{FF2B5EF4-FFF2-40B4-BE49-F238E27FC236}">
                <a16:creationId xmlns:a16="http://schemas.microsoft.com/office/drawing/2014/main" id="{D4787A77-3944-412E-A664-385C9CC802B0}"/>
              </a:ext>
            </a:extLst>
          </p:cNvPr>
          <p:cNvSpPr txBox="1"/>
          <p:nvPr/>
        </p:nvSpPr>
        <p:spPr>
          <a:xfrm>
            <a:off x="-598098" y="54591"/>
            <a:ext cx="4279900" cy="338554"/>
          </a:xfrm>
          <a:prstGeom prst="rect">
            <a:avLst/>
          </a:prstGeom>
          <a:noFill/>
        </p:spPr>
        <p:txBody>
          <a:bodyPr wrap="square" rtlCol="0">
            <a:spAutoFit/>
          </a:bodyPr>
          <a:lstStyle/>
          <a:p>
            <a:pPr marL="401638" algn="ctr"/>
            <a:r>
              <a:rPr lang="en-US" sz="1600" b="1" dirty="0">
                <a:latin typeface="Montserrat"/>
                <a:ea typeface="Roboto" pitchFamily="2" charset="0"/>
                <a:cs typeface="Arial" panose="020B0604020202020204" pitchFamily="34" charset="0"/>
              </a:rPr>
              <a:t>WE ARE TECHSCI RESEARCH</a:t>
            </a:r>
          </a:p>
        </p:txBody>
      </p:sp>
      <p:sp>
        <p:nvSpPr>
          <p:cNvPr id="16" name="TextBox 15">
            <a:extLst>
              <a:ext uri="{FF2B5EF4-FFF2-40B4-BE49-F238E27FC236}">
                <a16:creationId xmlns:a16="http://schemas.microsoft.com/office/drawing/2014/main" id="{C72D827B-6D36-4866-97E3-BC0CBCEE2194}"/>
              </a:ext>
            </a:extLst>
          </p:cNvPr>
          <p:cNvSpPr txBox="1"/>
          <p:nvPr/>
        </p:nvSpPr>
        <p:spPr>
          <a:xfrm>
            <a:off x="158562" y="1317321"/>
            <a:ext cx="5644554" cy="2323713"/>
          </a:xfrm>
          <a:prstGeom prst="rect">
            <a:avLst/>
          </a:prstGeom>
          <a:noFill/>
        </p:spPr>
        <p:txBody>
          <a:bodyPr wrap="square" rtlCol="0">
            <a:spAutoFit/>
          </a:bodyPr>
          <a:lstStyle/>
          <a:p>
            <a:pPr algn="just">
              <a:lnSpc>
                <a:spcPts val="1800"/>
              </a:lnSpc>
            </a:pPr>
            <a:r>
              <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 global market research and consulting company focused on providing research and consulting services worldwide, spanning a range of industries. </a:t>
            </a:r>
          </a:p>
          <a:p>
            <a:pPr algn="just">
              <a:lnSpc>
                <a:spcPts val="1800"/>
              </a:lnSpc>
            </a:pPr>
            <a:endPar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ts val="1800"/>
              </a:lnSpc>
            </a:pPr>
            <a:r>
              <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We deliver our customers with high value market research and advisory services to identify new market opportunities, growth engines and innovative ways to capture the market. We support leading organizations for meeting strategic business goals and making informed business decisions.</a:t>
            </a:r>
          </a:p>
          <a:p>
            <a:pPr algn="just">
              <a:lnSpc>
                <a:spcPts val="1800"/>
              </a:lnSpc>
            </a:pPr>
            <a:endPar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hlinkClick r:id="rId2"/>
            </a:endParaRPr>
          </a:p>
          <a:p>
            <a:pPr algn="just">
              <a:lnSpc>
                <a:spcPts val="1800"/>
              </a:lnSpc>
            </a:pPr>
            <a:r>
              <a:rPr lang="en-US" sz="1000" dirty="0">
                <a:solidFill>
                  <a:schemeClr val="bg2">
                    <a:lumMod val="10000"/>
                  </a:schemeClr>
                </a:solidFill>
                <a:latin typeface="Corbel" panose="020B0503020204020204" pitchFamily="34" charset="0"/>
                <a:hlinkClick r:id="rId2"/>
              </a:rPr>
              <a:t>www.techsciresearch.com </a:t>
            </a:r>
            <a:endParaRPr lang="en-US" sz="1000" dirty="0">
              <a:solidFill>
                <a:schemeClr val="bg2">
                  <a:lumMod val="10000"/>
                </a:schemeClr>
              </a:solidFill>
              <a:latin typeface="Corbel" panose="020B0503020204020204" pitchFamily="34" charset="0"/>
            </a:endParaRPr>
          </a:p>
          <a:p>
            <a:pPr algn="just"/>
            <a:endParaRPr lang="en-US" sz="1000" dirty="0">
              <a:solidFill>
                <a:schemeClr val="bg2">
                  <a:lumMod val="10000"/>
                </a:schemeClr>
              </a:solidFill>
              <a:latin typeface="Corbel" panose="020B0503020204020204" pitchFamily="34" charset="0"/>
            </a:endParaRPr>
          </a:p>
        </p:txBody>
      </p:sp>
      <p:grpSp>
        <p:nvGrpSpPr>
          <p:cNvPr id="36" name="Group 35">
            <a:extLst>
              <a:ext uri="{FF2B5EF4-FFF2-40B4-BE49-F238E27FC236}">
                <a16:creationId xmlns:a16="http://schemas.microsoft.com/office/drawing/2014/main" id="{E7FC7DA8-56E5-42F4-BF0B-3F1B593AD116}"/>
              </a:ext>
            </a:extLst>
          </p:cNvPr>
          <p:cNvGrpSpPr/>
          <p:nvPr/>
        </p:nvGrpSpPr>
        <p:grpSpPr>
          <a:xfrm>
            <a:off x="5980956" y="2871388"/>
            <a:ext cx="838494" cy="480730"/>
            <a:chOff x="6480416" y="2195932"/>
            <a:chExt cx="785471" cy="391551"/>
          </a:xfrm>
        </p:grpSpPr>
        <p:sp>
          <p:nvSpPr>
            <p:cNvPr id="18" name="TextBox 3">
              <a:extLst>
                <a:ext uri="{FF2B5EF4-FFF2-40B4-BE49-F238E27FC236}">
                  <a16:creationId xmlns:a16="http://schemas.microsoft.com/office/drawing/2014/main" id="{2B64188D-985B-42C7-ABAF-767300A444B4}"/>
                </a:ext>
              </a:extLst>
            </p:cNvPr>
            <p:cNvSpPr txBox="1"/>
            <p:nvPr/>
          </p:nvSpPr>
          <p:spPr>
            <a:xfrm>
              <a:off x="6554751" y="2195932"/>
              <a:ext cx="711136" cy="283458"/>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80</a:t>
              </a:r>
            </a:p>
          </p:txBody>
        </p:sp>
        <p:sp>
          <p:nvSpPr>
            <p:cNvPr id="19" name="TextBox 5">
              <a:extLst>
                <a:ext uri="{FF2B5EF4-FFF2-40B4-BE49-F238E27FC236}">
                  <a16:creationId xmlns:a16="http://schemas.microsoft.com/office/drawing/2014/main" id="{38AAA18A-6681-43DF-B713-3B7AA3C190BB}"/>
                </a:ext>
              </a:extLst>
            </p:cNvPr>
            <p:cNvSpPr txBox="1"/>
            <p:nvPr/>
          </p:nvSpPr>
          <p:spPr>
            <a:xfrm>
              <a:off x="6480416" y="2504042"/>
              <a:ext cx="44874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Countries</a:t>
              </a:r>
            </a:p>
          </p:txBody>
        </p:sp>
        <p:sp>
          <p:nvSpPr>
            <p:cNvPr id="22" name="TextBox 6">
              <a:extLst>
                <a:ext uri="{FF2B5EF4-FFF2-40B4-BE49-F238E27FC236}">
                  <a16:creationId xmlns:a16="http://schemas.microsoft.com/office/drawing/2014/main" id="{A97271FA-9F7E-4A22-9DA2-9A51B7AE7A9A}"/>
                </a:ext>
              </a:extLst>
            </p:cNvPr>
            <p:cNvSpPr txBox="1"/>
            <p:nvPr/>
          </p:nvSpPr>
          <p:spPr>
            <a:xfrm>
              <a:off x="7015424" y="2270019"/>
              <a:ext cx="104624"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37" name="Group 36">
            <a:extLst>
              <a:ext uri="{FF2B5EF4-FFF2-40B4-BE49-F238E27FC236}">
                <a16:creationId xmlns:a16="http://schemas.microsoft.com/office/drawing/2014/main" id="{6B64BF57-6562-4A83-BCA8-45995DE0F179}"/>
              </a:ext>
            </a:extLst>
          </p:cNvPr>
          <p:cNvGrpSpPr/>
          <p:nvPr/>
        </p:nvGrpSpPr>
        <p:grpSpPr>
          <a:xfrm>
            <a:off x="7844914" y="2846780"/>
            <a:ext cx="791528" cy="517283"/>
            <a:chOff x="7464872" y="2178054"/>
            <a:chExt cx="791528" cy="517283"/>
          </a:xfrm>
        </p:grpSpPr>
        <p:sp>
          <p:nvSpPr>
            <p:cNvPr id="20" name="TextBox 205">
              <a:extLst>
                <a:ext uri="{FF2B5EF4-FFF2-40B4-BE49-F238E27FC236}">
                  <a16:creationId xmlns:a16="http://schemas.microsoft.com/office/drawing/2014/main" id="{ED8E303E-BDA2-42AA-AE41-9A8876A2D087}"/>
                </a:ext>
              </a:extLst>
            </p:cNvPr>
            <p:cNvSpPr txBox="1"/>
            <p:nvPr/>
          </p:nvSpPr>
          <p:spPr>
            <a:xfrm>
              <a:off x="7464873" y="2178054"/>
              <a:ext cx="370946" cy="191517"/>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150</a:t>
              </a:r>
            </a:p>
          </p:txBody>
        </p:sp>
        <p:sp>
          <p:nvSpPr>
            <p:cNvPr id="21" name="TextBox 206">
              <a:extLst>
                <a:ext uri="{FF2B5EF4-FFF2-40B4-BE49-F238E27FC236}">
                  <a16:creationId xmlns:a16="http://schemas.microsoft.com/office/drawing/2014/main" id="{4C2AF246-6B9E-4F76-924D-92D55E2F375C}"/>
                </a:ext>
              </a:extLst>
            </p:cNvPr>
            <p:cNvSpPr txBox="1"/>
            <p:nvPr/>
          </p:nvSpPr>
          <p:spPr>
            <a:xfrm>
              <a:off x="7464872" y="2611896"/>
              <a:ext cx="44874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Professionals</a:t>
              </a:r>
            </a:p>
          </p:txBody>
        </p:sp>
        <p:sp>
          <p:nvSpPr>
            <p:cNvPr id="23" name="TextBox 207">
              <a:extLst>
                <a:ext uri="{FF2B5EF4-FFF2-40B4-BE49-F238E27FC236}">
                  <a16:creationId xmlns:a16="http://schemas.microsoft.com/office/drawing/2014/main" id="{28C0CDF1-E5C9-42AE-A0B6-62DD8FC782D8}"/>
                </a:ext>
              </a:extLst>
            </p:cNvPr>
            <p:cNvSpPr txBox="1"/>
            <p:nvPr/>
          </p:nvSpPr>
          <p:spPr>
            <a:xfrm>
              <a:off x="8151776" y="2273812"/>
              <a:ext cx="104624"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sp>
        <p:nvSpPr>
          <p:cNvPr id="28" name="TextBox 27">
            <a:extLst>
              <a:ext uri="{FF2B5EF4-FFF2-40B4-BE49-F238E27FC236}">
                <a16:creationId xmlns:a16="http://schemas.microsoft.com/office/drawing/2014/main" id="{23E5E83F-A81E-4F7D-A2CD-59790B6E38DF}"/>
              </a:ext>
            </a:extLst>
          </p:cNvPr>
          <p:cNvSpPr txBox="1"/>
          <p:nvPr/>
        </p:nvSpPr>
        <p:spPr>
          <a:xfrm>
            <a:off x="-246499" y="3740827"/>
            <a:ext cx="5955695" cy="276999"/>
          </a:xfrm>
          <a:prstGeom prst="rect">
            <a:avLst/>
          </a:prstGeom>
          <a:noFill/>
        </p:spPr>
        <p:txBody>
          <a:bodyPr wrap="square" rtlCol="0">
            <a:spAutoFit/>
          </a:bodyPr>
          <a:lstStyle/>
          <a:p>
            <a:pPr marL="401638"/>
            <a:r>
              <a:rPr lang="en-US" sz="1200" b="1" dirty="0">
                <a:solidFill>
                  <a:schemeClr val="bg2">
                    <a:lumMod val="25000"/>
                  </a:schemeClr>
                </a:solidFill>
                <a:latin typeface="Arial" panose="020B0604020202020204" pitchFamily="34" charset="0"/>
                <a:ea typeface="Roboto" pitchFamily="2" charset="0"/>
                <a:cs typeface="Arial" panose="020B0604020202020204" pitchFamily="34" charset="0"/>
              </a:rPr>
              <a:t>AREAS OF </a:t>
            </a:r>
            <a:r>
              <a:rPr lang="en-US" sz="1200" b="1" dirty="0">
                <a:solidFill>
                  <a:srgbClr val="94AA43"/>
                </a:solidFill>
                <a:latin typeface="Arial" panose="020B0604020202020204" pitchFamily="34" charset="0"/>
                <a:ea typeface="Roboto" pitchFamily="2" charset="0"/>
                <a:cs typeface="Arial" panose="020B0604020202020204" pitchFamily="34" charset="0"/>
              </a:rPr>
              <a:t>FUNCTIONAL EXPERTISE </a:t>
            </a:r>
          </a:p>
        </p:txBody>
      </p:sp>
      <p:cxnSp>
        <p:nvCxnSpPr>
          <p:cNvPr id="33" name="Straight Connector 32">
            <a:extLst>
              <a:ext uri="{FF2B5EF4-FFF2-40B4-BE49-F238E27FC236}">
                <a16:creationId xmlns:a16="http://schemas.microsoft.com/office/drawing/2014/main" id="{8A98E659-EF1C-4F4C-B842-525DC7C613DB}"/>
              </a:ext>
            </a:extLst>
          </p:cNvPr>
          <p:cNvCxnSpPr>
            <a:cxnSpLocks/>
          </p:cNvCxnSpPr>
          <p:nvPr/>
        </p:nvCxnSpPr>
        <p:spPr>
          <a:xfrm>
            <a:off x="148169" y="3687773"/>
            <a:ext cx="0" cy="30480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01247F8-9DF9-4973-8E86-22F354593871}"/>
              </a:ext>
            </a:extLst>
          </p:cNvPr>
          <p:cNvGrpSpPr/>
          <p:nvPr/>
        </p:nvGrpSpPr>
        <p:grpSpPr>
          <a:xfrm>
            <a:off x="5958799" y="1374044"/>
            <a:ext cx="1170530" cy="682918"/>
            <a:chOff x="6228692" y="454668"/>
            <a:chExt cx="1170530" cy="627821"/>
          </a:xfrm>
        </p:grpSpPr>
        <p:sp>
          <p:nvSpPr>
            <p:cNvPr id="52" name="TextBox 3">
              <a:extLst>
                <a:ext uri="{FF2B5EF4-FFF2-40B4-BE49-F238E27FC236}">
                  <a16:creationId xmlns:a16="http://schemas.microsoft.com/office/drawing/2014/main" id="{94079A26-B664-474E-8FAB-6F6BD1EE6F78}"/>
                </a:ext>
              </a:extLst>
            </p:cNvPr>
            <p:cNvSpPr txBox="1"/>
            <p:nvPr/>
          </p:nvSpPr>
          <p:spPr>
            <a:xfrm>
              <a:off x="6384392" y="454668"/>
              <a:ext cx="1014830" cy="62782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11</a:t>
              </a:r>
            </a:p>
          </p:txBody>
        </p:sp>
        <p:sp>
          <p:nvSpPr>
            <p:cNvPr id="53" name="TextBox 5">
              <a:extLst>
                <a:ext uri="{FF2B5EF4-FFF2-40B4-BE49-F238E27FC236}">
                  <a16:creationId xmlns:a16="http://schemas.microsoft.com/office/drawing/2014/main" id="{579FDD3E-06E4-435A-8003-118EEF2F68CA}"/>
                </a:ext>
              </a:extLst>
            </p:cNvPr>
            <p:cNvSpPr txBox="1"/>
            <p:nvPr/>
          </p:nvSpPr>
          <p:spPr>
            <a:xfrm>
              <a:off x="6228692" y="861331"/>
              <a:ext cx="640389" cy="19239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Industries</a:t>
              </a:r>
            </a:p>
          </p:txBody>
        </p:sp>
        <p:sp>
          <p:nvSpPr>
            <p:cNvPr id="56" name="TextBox 6">
              <a:extLst>
                <a:ext uri="{FF2B5EF4-FFF2-40B4-BE49-F238E27FC236}">
                  <a16:creationId xmlns:a16="http://schemas.microsoft.com/office/drawing/2014/main" id="{4DBEBF1A-D96F-4D59-B396-1F644359E34D}"/>
                </a:ext>
              </a:extLst>
            </p:cNvPr>
            <p:cNvSpPr txBox="1"/>
            <p:nvPr/>
          </p:nvSpPr>
          <p:spPr>
            <a:xfrm>
              <a:off x="6764966" y="553625"/>
              <a:ext cx="149305"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34" name="Group 33">
            <a:extLst>
              <a:ext uri="{FF2B5EF4-FFF2-40B4-BE49-F238E27FC236}">
                <a16:creationId xmlns:a16="http://schemas.microsoft.com/office/drawing/2014/main" id="{4D51DD9A-FBD7-4AD4-BAB5-D6813BFA0BDD}"/>
              </a:ext>
            </a:extLst>
          </p:cNvPr>
          <p:cNvGrpSpPr/>
          <p:nvPr/>
        </p:nvGrpSpPr>
        <p:grpSpPr>
          <a:xfrm>
            <a:off x="7765954" y="1360272"/>
            <a:ext cx="1055418" cy="517283"/>
            <a:chOff x="7555142" y="427489"/>
            <a:chExt cx="1055418" cy="517283"/>
          </a:xfrm>
        </p:grpSpPr>
        <p:sp>
          <p:nvSpPr>
            <p:cNvPr id="54" name="TextBox 205">
              <a:extLst>
                <a:ext uri="{FF2B5EF4-FFF2-40B4-BE49-F238E27FC236}">
                  <a16:creationId xmlns:a16="http://schemas.microsoft.com/office/drawing/2014/main" id="{CBEAFA92-D663-4A03-ADE2-2211408BC01D}"/>
                </a:ext>
              </a:extLst>
            </p:cNvPr>
            <p:cNvSpPr txBox="1"/>
            <p:nvPr/>
          </p:nvSpPr>
          <p:spPr>
            <a:xfrm>
              <a:off x="7555143" y="427489"/>
              <a:ext cx="529361" cy="191517"/>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1000</a:t>
              </a:r>
            </a:p>
          </p:txBody>
        </p:sp>
        <p:sp>
          <p:nvSpPr>
            <p:cNvPr id="55" name="TextBox 206">
              <a:extLst>
                <a:ext uri="{FF2B5EF4-FFF2-40B4-BE49-F238E27FC236}">
                  <a16:creationId xmlns:a16="http://schemas.microsoft.com/office/drawing/2014/main" id="{E0974BA4-5A8E-42DB-A240-5F6AB257256E}"/>
                </a:ext>
              </a:extLst>
            </p:cNvPr>
            <p:cNvSpPr txBox="1"/>
            <p:nvPr/>
          </p:nvSpPr>
          <p:spPr>
            <a:xfrm>
              <a:off x="7555142" y="861331"/>
              <a:ext cx="64038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Successful Projects</a:t>
              </a:r>
            </a:p>
          </p:txBody>
        </p:sp>
        <p:sp>
          <p:nvSpPr>
            <p:cNvPr id="57" name="TextBox 207">
              <a:extLst>
                <a:ext uri="{FF2B5EF4-FFF2-40B4-BE49-F238E27FC236}">
                  <a16:creationId xmlns:a16="http://schemas.microsoft.com/office/drawing/2014/main" id="{EA79853E-7B59-44DD-A7FE-12933C983AC7}"/>
                </a:ext>
              </a:extLst>
            </p:cNvPr>
            <p:cNvSpPr txBox="1"/>
            <p:nvPr/>
          </p:nvSpPr>
          <p:spPr>
            <a:xfrm>
              <a:off x="8461255" y="546355"/>
              <a:ext cx="149305"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pic>
        <p:nvPicPr>
          <p:cNvPr id="98" name="Picture 97">
            <a:extLst>
              <a:ext uri="{FF2B5EF4-FFF2-40B4-BE49-F238E27FC236}">
                <a16:creationId xmlns:a16="http://schemas.microsoft.com/office/drawing/2014/main" id="{6DFDB9E0-495C-43B4-AD8F-B07873E2CAD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029" t="83552" r="23629" b="5700"/>
          <a:stretch/>
        </p:blipFill>
        <p:spPr>
          <a:xfrm>
            <a:off x="6457960" y="1935276"/>
            <a:ext cx="1543302" cy="1219134"/>
          </a:xfrm>
          <a:prstGeom prst="rect">
            <a:avLst/>
          </a:prstGeom>
        </p:spPr>
      </p:pic>
      <p:pic>
        <p:nvPicPr>
          <p:cNvPr id="39" name="Picture 38">
            <a:extLst>
              <a:ext uri="{FF2B5EF4-FFF2-40B4-BE49-F238E27FC236}">
                <a16:creationId xmlns:a16="http://schemas.microsoft.com/office/drawing/2014/main" id="{DF9795E0-539B-4B40-8B90-C75EEB6A0AB6}"/>
              </a:ext>
            </a:extLst>
          </p:cNvPr>
          <p:cNvPicPr>
            <a:picLocks noChangeAspect="1"/>
          </p:cNvPicPr>
          <p:nvPr/>
        </p:nvPicPr>
        <p:blipFill rotWithShape="1">
          <a:blip r:embed="rId4">
            <a:extLst>
              <a:ext uri="{28A0092B-C50C-407E-A947-70E740481C1C}">
                <a14:useLocalDpi xmlns:a14="http://schemas.microsoft.com/office/drawing/2010/main" val="0"/>
              </a:ext>
            </a:extLst>
          </a:blip>
          <a:srcRect l="-16" t="19031"/>
          <a:stretch/>
        </p:blipFill>
        <p:spPr>
          <a:xfrm>
            <a:off x="330506" y="4033832"/>
            <a:ext cx="7776682" cy="2178360"/>
          </a:xfrm>
          <a:prstGeom prst="rect">
            <a:avLst/>
          </a:prstGeom>
        </p:spPr>
      </p:pic>
    </p:spTree>
    <p:extLst>
      <p:ext uri="{BB962C8B-B14F-4D97-AF65-F5344CB8AC3E}">
        <p14:creationId xmlns:p14="http://schemas.microsoft.com/office/powerpoint/2010/main" val="17940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66C471-DAB9-4F6A-BBE3-75FD5AFF1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3454" y="968178"/>
            <a:ext cx="5055027" cy="5055027"/>
          </a:xfrm>
          <a:prstGeom prst="rect">
            <a:avLst/>
          </a:prstGeom>
        </p:spPr>
      </p:pic>
      <p:pic>
        <p:nvPicPr>
          <p:cNvPr id="21" name="Picture 20" descr="A picture containing object&#10;&#10;Description generated with very high confidence">
            <a:extLst>
              <a:ext uri="{FF2B5EF4-FFF2-40B4-BE49-F238E27FC236}">
                <a16:creationId xmlns:a16="http://schemas.microsoft.com/office/drawing/2014/main" id="{74BE0FF3-2246-45E8-8668-CC367F73F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0251" y="3557101"/>
            <a:ext cx="1781760" cy="1569607"/>
          </a:xfrm>
          <a:prstGeom prst="rect">
            <a:avLst/>
          </a:prstGeom>
        </p:spPr>
      </p:pic>
      <p:grpSp>
        <p:nvGrpSpPr>
          <p:cNvPr id="24" name="Group 23">
            <a:extLst>
              <a:ext uri="{FF2B5EF4-FFF2-40B4-BE49-F238E27FC236}">
                <a16:creationId xmlns:a16="http://schemas.microsoft.com/office/drawing/2014/main" id="{788D42D7-9252-4E7B-BC7D-F2BF78B570C4}"/>
              </a:ext>
            </a:extLst>
          </p:cNvPr>
          <p:cNvGrpSpPr/>
          <p:nvPr/>
        </p:nvGrpSpPr>
        <p:grpSpPr>
          <a:xfrm>
            <a:off x="277586" y="2690151"/>
            <a:ext cx="1992854" cy="834110"/>
            <a:chOff x="277586" y="2118651"/>
            <a:chExt cx="1992854" cy="834110"/>
          </a:xfrm>
        </p:grpSpPr>
        <p:sp>
          <p:nvSpPr>
            <p:cNvPr id="28" name="Subtitle 1">
              <a:extLst>
                <a:ext uri="{FF2B5EF4-FFF2-40B4-BE49-F238E27FC236}">
                  <a16:creationId xmlns:a16="http://schemas.microsoft.com/office/drawing/2014/main" id="{61684E84-B215-4CF3-BFB1-CE32729E685F}"/>
                </a:ext>
              </a:extLst>
            </p:cNvPr>
            <p:cNvSpPr txBox="1">
              <a:spLocks/>
            </p:cNvSpPr>
            <p:nvPr/>
          </p:nvSpPr>
          <p:spPr>
            <a:xfrm>
              <a:off x="277586" y="2118651"/>
              <a:ext cx="1992854" cy="770799"/>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Pre &amp; Post Communication</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Advertising Effectiveness</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Event/Promotion Effectiveness</a:t>
              </a:r>
            </a:p>
          </p:txBody>
        </p:sp>
        <p:sp>
          <p:nvSpPr>
            <p:cNvPr id="40" name="Callout: Bent Line 39">
              <a:extLst>
                <a:ext uri="{FF2B5EF4-FFF2-40B4-BE49-F238E27FC236}">
                  <a16:creationId xmlns:a16="http://schemas.microsoft.com/office/drawing/2014/main" id="{C697E453-9B6C-447F-A9F1-54BD0C363783}"/>
                </a:ext>
              </a:extLst>
            </p:cNvPr>
            <p:cNvSpPr/>
            <p:nvPr/>
          </p:nvSpPr>
          <p:spPr>
            <a:xfrm flipH="1">
              <a:off x="309178" y="2118651"/>
              <a:ext cx="1957952" cy="834110"/>
            </a:xfrm>
            <a:prstGeom prst="borderCallout2">
              <a:avLst>
                <a:gd name="adj1" fmla="val 18750"/>
                <a:gd name="adj2" fmla="val -8333"/>
                <a:gd name="adj3" fmla="val 18750"/>
                <a:gd name="adj4" fmla="val -16667"/>
                <a:gd name="adj5" fmla="val 32456"/>
                <a:gd name="adj6" fmla="val -28135"/>
              </a:avLst>
            </a:prstGeom>
            <a:noFill/>
            <a:ln>
              <a:solidFill>
                <a:srgbClr val="2D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FAB21CA-983C-4F35-A774-220A87D0022F}"/>
              </a:ext>
            </a:extLst>
          </p:cNvPr>
          <p:cNvGrpSpPr/>
          <p:nvPr/>
        </p:nvGrpSpPr>
        <p:grpSpPr>
          <a:xfrm>
            <a:off x="6601644" y="4699039"/>
            <a:ext cx="2343949" cy="1399449"/>
            <a:chOff x="6601643" y="4127538"/>
            <a:chExt cx="2343949" cy="1399449"/>
          </a:xfrm>
        </p:grpSpPr>
        <p:sp>
          <p:nvSpPr>
            <p:cNvPr id="42" name="Callout: Bent Line 41">
              <a:extLst>
                <a:ext uri="{FF2B5EF4-FFF2-40B4-BE49-F238E27FC236}">
                  <a16:creationId xmlns:a16="http://schemas.microsoft.com/office/drawing/2014/main" id="{894140ED-A81E-437D-9998-3FE04EC75C45}"/>
                </a:ext>
              </a:extLst>
            </p:cNvPr>
            <p:cNvSpPr/>
            <p:nvPr/>
          </p:nvSpPr>
          <p:spPr>
            <a:xfrm>
              <a:off x="6601643" y="4127538"/>
              <a:ext cx="2176321" cy="1399449"/>
            </a:xfrm>
            <a:prstGeom prst="borderCallout2">
              <a:avLst>
                <a:gd name="adj1" fmla="val 49459"/>
                <a:gd name="adj2" fmla="val -6433"/>
                <a:gd name="adj3" fmla="val 50739"/>
                <a:gd name="adj4" fmla="val -17300"/>
                <a:gd name="adj5" fmla="val -18707"/>
                <a:gd name="adj6" fmla="val -52870"/>
              </a:avLst>
            </a:prstGeom>
            <a:noFill/>
            <a:ln w="9525" cap="flat" cmpd="sng" algn="ctr">
              <a:solidFill>
                <a:srgbClr val="E77E2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9" name="Subtitle 1">
              <a:extLst>
                <a:ext uri="{FF2B5EF4-FFF2-40B4-BE49-F238E27FC236}">
                  <a16:creationId xmlns:a16="http://schemas.microsoft.com/office/drawing/2014/main" id="{CDEDC16D-92E5-4CE3-944D-0953C8FD82B8}"/>
                </a:ext>
              </a:extLst>
            </p:cNvPr>
            <p:cNvSpPr txBox="1">
              <a:spLocks/>
            </p:cNvSpPr>
            <p:nvPr/>
          </p:nvSpPr>
          <p:spPr>
            <a:xfrm>
              <a:off x="6650212" y="4250426"/>
              <a:ext cx="2295380" cy="1153672"/>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Customer Satisfaction/ Tracking</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Usage &amp; Attitude</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Brand Perception/ Tracking</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Consumer Behavior Studies </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Consumer/Shopper Insight </a:t>
              </a:r>
            </a:p>
          </p:txBody>
        </p:sp>
      </p:grpSp>
      <p:grpSp>
        <p:nvGrpSpPr>
          <p:cNvPr id="9" name="Group 8">
            <a:extLst>
              <a:ext uri="{FF2B5EF4-FFF2-40B4-BE49-F238E27FC236}">
                <a16:creationId xmlns:a16="http://schemas.microsoft.com/office/drawing/2014/main" id="{4D1B62D5-C482-43A0-AE7D-D95E3864970F}"/>
              </a:ext>
            </a:extLst>
          </p:cNvPr>
          <p:cNvGrpSpPr/>
          <p:nvPr/>
        </p:nvGrpSpPr>
        <p:grpSpPr>
          <a:xfrm>
            <a:off x="469606" y="1285344"/>
            <a:ext cx="2111375" cy="914400"/>
            <a:chOff x="172152" y="2202556"/>
            <a:chExt cx="2111375" cy="517260"/>
          </a:xfrm>
        </p:grpSpPr>
        <p:sp>
          <p:nvSpPr>
            <p:cNvPr id="39" name="Callout: Bent Line 38">
              <a:extLst>
                <a:ext uri="{FF2B5EF4-FFF2-40B4-BE49-F238E27FC236}">
                  <a16:creationId xmlns:a16="http://schemas.microsoft.com/office/drawing/2014/main" id="{6630C3AA-D880-4B16-9087-5020D80AAB40}"/>
                </a:ext>
              </a:extLst>
            </p:cNvPr>
            <p:cNvSpPr/>
            <p:nvPr/>
          </p:nvSpPr>
          <p:spPr>
            <a:xfrm flipH="1">
              <a:off x="197385" y="2207238"/>
              <a:ext cx="1957952" cy="489369"/>
            </a:xfrm>
            <a:prstGeom prst="borderCallout2">
              <a:avLst>
                <a:gd name="adj1" fmla="val 47185"/>
                <a:gd name="adj2" fmla="val -7944"/>
                <a:gd name="adj3" fmla="val 47185"/>
                <a:gd name="adj4" fmla="val -17445"/>
                <a:gd name="adj5" fmla="val 112500"/>
                <a:gd name="adj6" fmla="val -46667"/>
              </a:avLst>
            </a:prstGeom>
            <a:noFill/>
            <a:ln>
              <a:solidFill>
                <a:srgbClr val="35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ubtitle 1">
              <a:extLst>
                <a:ext uri="{FF2B5EF4-FFF2-40B4-BE49-F238E27FC236}">
                  <a16:creationId xmlns:a16="http://schemas.microsoft.com/office/drawing/2014/main" id="{391794E9-0071-412A-8939-A7CD0999C2E9}"/>
                </a:ext>
              </a:extLst>
            </p:cNvPr>
            <p:cNvSpPr txBox="1">
              <a:spLocks/>
            </p:cNvSpPr>
            <p:nvPr/>
          </p:nvSpPr>
          <p:spPr>
            <a:xfrm>
              <a:off x="172152" y="2202556"/>
              <a:ext cx="2111375" cy="517260"/>
            </a:xfrm>
            <a:prstGeom prst="rect">
              <a:avLst/>
            </a:prstGeom>
            <a:ln w="28575">
              <a:no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500"/>
                </a:spcBef>
              </a:pPr>
              <a:r>
                <a:rPr lang="en-US" sz="875" dirty="0">
                  <a:solidFill>
                    <a:srgbClr val="3598DB"/>
                  </a:solidFill>
                  <a:latin typeface="Verdana" panose="020B0604030504040204" pitchFamily="34" charset="0"/>
                  <a:ea typeface="Verdana" panose="020B0604030504040204" pitchFamily="34" charset="0"/>
                  <a:cs typeface="Verdana" panose="020B0604030504040204" pitchFamily="34" charset="0"/>
                </a:rPr>
                <a:t>Market Landscaping</a:t>
              </a:r>
            </a:p>
            <a:p>
              <a:pPr>
                <a:lnSpc>
                  <a:spcPct val="100000"/>
                </a:lnSpc>
                <a:spcBef>
                  <a:spcPts val="500"/>
                </a:spcBef>
              </a:pPr>
              <a:r>
                <a:rPr lang="en-US" sz="875" dirty="0">
                  <a:solidFill>
                    <a:srgbClr val="3598DB"/>
                  </a:solidFill>
                  <a:latin typeface="Verdana" panose="020B0604030504040204" pitchFamily="34" charset="0"/>
                  <a:ea typeface="Verdana" panose="020B0604030504040204" pitchFamily="34" charset="0"/>
                  <a:cs typeface="Verdana" panose="020B0604030504040204" pitchFamily="34" charset="0"/>
                </a:rPr>
                <a:t>Need Gap/Pain Point Analysis</a:t>
              </a:r>
            </a:p>
          </p:txBody>
        </p:sp>
      </p:grpSp>
      <p:grpSp>
        <p:nvGrpSpPr>
          <p:cNvPr id="5" name="Group 4">
            <a:extLst>
              <a:ext uri="{FF2B5EF4-FFF2-40B4-BE49-F238E27FC236}">
                <a16:creationId xmlns:a16="http://schemas.microsoft.com/office/drawing/2014/main" id="{C82FE670-694A-4556-ABAB-5660614B27AC}"/>
              </a:ext>
            </a:extLst>
          </p:cNvPr>
          <p:cNvGrpSpPr/>
          <p:nvPr/>
        </p:nvGrpSpPr>
        <p:grpSpPr>
          <a:xfrm>
            <a:off x="6820015" y="2777378"/>
            <a:ext cx="1957953" cy="992530"/>
            <a:chOff x="6131706" y="635522"/>
            <a:chExt cx="2529530" cy="992530"/>
          </a:xfrm>
        </p:grpSpPr>
        <p:sp>
          <p:nvSpPr>
            <p:cNvPr id="41" name="Callout: Bent Line 40">
              <a:extLst>
                <a:ext uri="{FF2B5EF4-FFF2-40B4-BE49-F238E27FC236}">
                  <a16:creationId xmlns:a16="http://schemas.microsoft.com/office/drawing/2014/main" id="{CDB3ACD2-8F67-4B37-B3FC-6C6C42B3CD3B}"/>
                </a:ext>
              </a:extLst>
            </p:cNvPr>
            <p:cNvSpPr/>
            <p:nvPr/>
          </p:nvSpPr>
          <p:spPr>
            <a:xfrm>
              <a:off x="6131706" y="662983"/>
              <a:ext cx="2438138" cy="937609"/>
            </a:xfrm>
            <a:prstGeom prst="borderCallout2">
              <a:avLst/>
            </a:prstGeom>
            <a:noFill/>
            <a:ln w="9525" cap="flat" cmpd="sng" algn="ctr">
              <a:solidFill>
                <a:srgbClr val="CC3D7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7" name="Subtitle 1">
              <a:extLst>
                <a:ext uri="{FF2B5EF4-FFF2-40B4-BE49-F238E27FC236}">
                  <a16:creationId xmlns:a16="http://schemas.microsoft.com/office/drawing/2014/main" id="{1153ED2A-9F67-4DD3-A61D-0F55519B38F2}"/>
                </a:ext>
              </a:extLst>
            </p:cNvPr>
            <p:cNvSpPr txBox="1">
              <a:spLocks/>
            </p:cNvSpPr>
            <p:nvPr/>
          </p:nvSpPr>
          <p:spPr>
            <a:xfrm>
              <a:off x="6223098" y="635522"/>
              <a:ext cx="2438138" cy="992530"/>
            </a:xfrm>
            <a:prstGeom prst="rect">
              <a:avLst/>
            </a:prstGeom>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New Product Testing</a:t>
              </a:r>
            </a:p>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Price Sensitivity</a:t>
              </a:r>
            </a:p>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Market Segmentation</a:t>
              </a:r>
            </a:p>
          </p:txBody>
        </p:sp>
      </p:grpSp>
      <p:grpSp>
        <p:nvGrpSpPr>
          <p:cNvPr id="3" name="Group 2">
            <a:extLst>
              <a:ext uri="{FF2B5EF4-FFF2-40B4-BE49-F238E27FC236}">
                <a16:creationId xmlns:a16="http://schemas.microsoft.com/office/drawing/2014/main" id="{5504ECEA-6856-4146-91BF-87EB15B6AFF6}"/>
              </a:ext>
            </a:extLst>
          </p:cNvPr>
          <p:cNvGrpSpPr/>
          <p:nvPr/>
        </p:nvGrpSpPr>
        <p:grpSpPr>
          <a:xfrm>
            <a:off x="6599372" y="1350140"/>
            <a:ext cx="2170366" cy="914400"/>
            <a:chOff x="457200" y="875880"/>
            <a:chExt cx="2170366" cy="914400"/>
          </a:xfrm>
        </p:grpSpPr>
        <p:sp>
          <p:nvSpPr>
            <p:cNvPr id="38" name="Callout: Bent Line 37">
              <a:extLst>
                <a:ext uri="{FF2B5EF4-FFF2-40B4-BE49-F238E27FC236}">
                  <a16:creationId xmlns:a16="http://schemas.microsoft.com/office/drawing/2014/main" id="{1959890D-EE34-4C5A-8F45-BDF2AB6DB408}"/>
                </a:ext>
              </a:extLst>
            </p:cNvPr>
            <p:cNvSpPr/>
            <p:nvPr/>
          </p:nvSpPr>
          <p:spPr>
            <a:xfrm flipH="1">
              <a:off x="457200" y="959457"/>
              <a:ext cx="1957952" cy="773724"/>
            </a:xfrm>
            <a:prstGeom prst="borderCallout2">
              <a:avLst>
                <a:gd name="adj1" fmla="val 35633"/>
                <a:gd name="adj2" fmla="val 105160"/>
                <a:gd name="adj3" fmla="val 37134"/>
                <a:gd name="adj4" fmla="val 111967"/>
                <a:gd name="adj5" fmla="val 116252"/>
                <a:gd name="adj6" fmla="val 142364"/>
              </a:avLst>
            </a:prstGeom>
            <a:noFill/>
            <a:ln>
              <a:solidFill>
                <a:srgbClr val="3F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1">
              <a:extLst>
                <a:ext uri="{FF2B5EF4-FFF2-40B4-BE49-F238E27FC236}">
                  <a16:creationId xmlns:a16="http://schemas.microsoft.com/office/drawing/2014/main" id="{C76E7DF0-5BCD-4A34-9581-9254EC604F01}"/>
                </a:ext>
              </a:extLst>
            </p:cNvPr>
            <p:cNvSpPr txBox="1">
              <a:spLocks/>
            </p:cNvSpPr>
            <p:nvPr/>
          </p:nvSpPr>
          <p:spPr>
            <a:xfrm>
              <a:off x="516826" y="875880"/>
              <a:ext cx="2110740" cy="914400"/>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3F5765"/>
                  </a:solidFill>
                </a:rPr>
                <a:t>Market Size Estimation</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3F5765"/>
                  </a:solidFill>
                </a:rPr>
                <a:t>Market Forecasting</a:t>
              </a:r>
            </a:p>
          </p:txBody>
        </p:sp>
      </p:grpSp>
      <p:sp>
        <p:nvSpPr>
          <p:cNvPr id="2" name="TextBox 1">
            <a:extLst>
              <a:ext uri="{FF2B5EF4-FFF2-40B4-BE49-F238E27FC236}">
                <a16:creationId xmlns:a16="http://schemas.microsoft.com/office/drawing/2014/main" id="{E2AD4057-E137-46AE-BB31-E53FB0D2819E}"/>
              </a:ext>
            </a:extLst>
          </p:cNvPr>
          <p:cNvSpPr txBox="1"/>
          <p:nvPr/>
        </p:nvSpPr>
        <p:spPr>
          <a:xfrm>
            <a:off x="-325643" y="21205"/>
            <a:ext cx="5813247" cy="338554"/>
          </a:xfrm>
          <a:prstGeom prst="rect">
            <a:avLst/>
          </a:prstGeom>
          <a:noFill/>
        </p:spPr>
        <p:txBody>
          <a:bodyPr wrap="square" rtlCol="0">
            <a:spAutoFit/>
          </a:bodyPr>
          <a:lstStyle/>
          <a:p>
            <a:pPr marL="401638"/>
            <a:r>
              <a:rPr lang="en-US" sz="1600" b="1" dirty="0">
                <a:latin typeface="Montserrat"/>
                <a:cs typeface="Arial" panose="020B0604020202020204" pitchFamily="34" charset="0"/>
              </a:rPr>
              <a:t>RESEARCH</a:t>
            </a:r>
            <a:r>
              <a:rPr lang="en-US" sz="1600" b="1" dirty="0">
                <a:latin typeface="Montserrat"/>
                <a:ea typeface="Roboto" pitchFamily="2" charset="0"/>
                <a:cs typeface="Arial" panose="020B0604020202020204" pitchFamily="34" charset="0"/>
              </a:rPr>
              <a:t> OFFERINGS ACROSS VALUE CHAIN</a:t>
            </a:r>
          </a:p>
        </p:txBody>
      </p:sp>
      <p:sp>
        <p:nvSpPr>
          <p:cNvPr id="36" name="TextBox 35">
            <a:extLst>
              <a:ext uri="{FF2B5EF4-FFF2-40B4-BE49-F238E27FC236}">
                <a16:creationId xmlns:a16="http://schemas.microsoft.com/office/drawing/2014/main" id="{B26BE850-A30B-4439-97C9-A7B97E618724}"/>
              </a:ext>
            </a:extLst>
          </p:cNvPr>
          <p:cNvSpPr txBox="1"/>
          <p:nvPr/>
        </p:nvSpPr>
        <p:spPr>
          <a:xfrm>
            <a:off x="3345377" y="2049629"/>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33" name="TextBox 32">
            <a:extLst>
              <a:ext uri="{FF2B5EF4-FFF2-40B4-BE49-F238E27FC236}">
                <a16:creationId xmlns:a16="http://schemas.microsoft.com/office/drawing/2014/main" id="{A169B078-3DA5-4735-8E8A-F2E11C0AA5B1}"/>
              </a:ext>
            </a:extLst>
          </p:cNvPr>
          <p:cNvSpPr txBox="1"/>
          <p:nvPr/>
        </p:nvSpPr>
        <p:spPr>
          <a:xfrm>
            <a:off x="4843191" y="2496274"/>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32" name="TextBox 31">
            <a:extLst>
              <a:ext uri="{FF2B5EF4-FFF2-40B4-BE49-F238E27FC236}">
                <a16:creationId xmlns:a16="http://schemas.microsoft.com/office/drawing/2014/main" id="{1106763A-18D2-4CDD-945B-52A0BD737831}"/>
              </a:ext>
            </a:extLst>
          </p:cNvPr>
          <p:cNvSpPr txBox="1"/>
          <p:nvPr/>
        </p:nvSpPr>
        <p:spPr>
          <a:xfrm>
            <a:off x="5236152" y="3702694"/>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34" name="TextBox 33">
            <a:extLst>
              <a:ext uri="{FF2B5EF4-FFF2-40B4-BE49-F238E27FC236}">
                <a16:creationId xmlns:a16="http://schemas.microsoft.com/office/drawing/2014/main" id="{31D6A49F-DEE5-4E08-BF31-B47B231D4DD5}"/>
              </a:ext>
            </a:extLst>
          </p:cNvPr>
          <p:cNvSpPr txBox="1"/>
          <p:nvPr/>
        </p:nvSpPr>
        <p:spPr>
          <a:xfrm>
            <a:off x="2605175" y="2832071"/>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35" name="TextBox 34">
            <a:extLst>
              <a:ext uri="{FF2B5EF4-FFF2-40B4-BE49-F238E27FC236}">
                <a16:creationId xmlns:a16="http://schemas.microsoft.com/office/drawing/2014/main" id="{2F596665-A8F3-48AA-8A85-1AA6FDE99B7E}"/>
              </a:ext>
            </a:extLst>
          </p:cNvPr>
          <p:cNvSpPr txBox="1"/>
          <p:nvPr/>
        </p:nvSpPr>
        <p:spPr>
          <a:xfrm>
            <a:off x="4671044" y="460582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37" name="TextBox 36">
            <a:extLst>
              <a:ext uri="{FF2B5EF4-FFF2-40B4-BE49-F238E27FC236}">
                <a16:creationId xmlns:a16="http://schemas.microsoft.com/office/drawing/2014/main" id="{E8EE1574-A2C0-4EC2-BC87-38AF27C6E546}"/>
              </a:ext>
            </a:extLst>
          </p:cNvPr>
          <p:cNvSpPr txBox="1"/>
          <p:nvPr/>
        </p:nvSpPr>
        <p:spPr>
          <a:xfrm>
            <a:off x="3247841" y="480726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grpSp>
        <p:nvGrpSpPr>
          <p:cNvPr id="23" name="Group 22">
            <a:extLst>
              <a:ext uri="{FF2B5EF4-FFF2-40B4-BE49-F238E27FC236}">
                <a16:creationId xmlns:a16="http://schemas.microsoft.com/office/drawing/2014/main" id="{3AD51C14-0F2A-4C91-9977-8A88D5A73005}"/>
              </a:ext>
            </a:extLst>
          </p:cNvPr>
          <p:cNvGrpSpPr/>
          <p:nvPr/>
        </p:nvGrpSpPr>
        <p:grpSpPr>
          <a:xfrm>
            <a:off x="259181" y="4664327"/>
            <a:ext cx="2241371" cy="1358422"/>
            <a:chOff x="259180" y="4092827"/>
            <a:chExt cx="2241371" cy="1358422"/>
          </a:xfrm>
        </p:grpSpPr>
        <p:sp>
          <p:nvSpPr>
            <p:cNvPr id="43" name="Callout: Bent Line 42">
              <a:extLst>
                <a:ext uri="{FF2B5EF4-FFF2-40B4-BE49-F238E27FC236}">
                  <a16:creationId xmlns:a16="http://schemas.microsoft.com/office/drawing/2014/main" id="{54CF9E8A-1A8B-4A59-B3C8-CAA36E720A4E}"/>
                </a:ext>
              </a:extLst>
            </p:cNvPr>
            <p:cNvSpPr/>
            <p:nvPr/>
          </p:nvSpPr>
          <p:spPr>
            <a:xfrm>
              <a:off x="259180" y="4092827"/>
              <a:ext cx="2241371" cy="1358422"/>
            </a:xfrm>
            <a:prstGeom prst="borderCallout2">
              <a:avLst>
                <a:gd name="adj1" fmla="val 50888"/>
                <a:gd name="adj2" fmla="val 101871"/>
                <a:gd name="adj3" fmla="val 50888"/>
                <a:gd name="adj4" fmla="val 107177"/>
                <a:gd name="adj5" fmla="val -7727"/>
                <a:gd name="adj6" fmla="val 130213"/>
              </a:avLst>
            </a:prstGeom>
            <a:noFill/>
            <a:ln w="9525" cap="flat" cmpd="sng" algn="ctr">
              <a:solidFill>
                <a:srgbClr val="F1C50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4" name="Subtitle 1">
              <a:extLst>
                <a:ext uri="{FF2B5EF4-FFF2-40B4-BE49-F238E27FC236}">
                  <a16:creationId xmlns:a16="http://schemas.microsoft.com/office/drawing/2014/main" id="{2855F84B-699C-4315-BBC5-C22ECEAACCDA}"/>
                </a:ext>
              </a:extLst>
            </p:cNvPr>
            <p:cNvSpPr txBox="1">
              <a:spLocks/>
            </p:cNvSpPr>
            <p:nvPr/>
          </p:nvSpPr>
          <p:spPr>
            <a:xfrm>
              <a:off x="384827" y="4383484"/>
              <a:ext cx="1856740" cy="726662"/>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Competitive Intelligence</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Competitors Profiling</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Competitive Benchmarking</a:t>
              </a:r>
            </a:p>
          </p:txBody>
        </p:sp>
      </p:grpSp>
      <p:pic>
        <p:nvPicPr>
          <p:cNvPr id="6" name="Picture 5" descr="A person wearing a suit and tie&#10;&#10;Description generated with very high confidence">
            <a:extLst>
              <a:ext uri="{FF2B5EF4-FFF2-40B4-BE49-F238E27FC236}">
                <a16:creationId xmlns:a16="http://schemas.microsoft.com/office/drawing/2014/main" id="{A80EE23B-000E-4787-B35F-06A977F68D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5176" y="1581019"/>
            <a:ext cx="1389235" cy="1223820"/>
          </a:xfrm>
          <a:prstGeom prst="rect">
            <a:avLst/>
          </a:prstGeom>
        </p:spPr>
      </p:pic>
      <p:pic>
        <p:nvPicPr>
          <p:cNvPr id="10" name="Picture 9">
            <a:extLst>
              <a:ext uri="{FF2B5EF4-FFF2-40B4-BE49-F238E27FC236}">
                <a16:creationId xmlns:a16="http://schemas.microsoft.com/office/drawing/2014/main" id="{A57940B2-5090-4B11-AEBF-7F6D88F417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9013" y="1489973"/>
            <a:ext cx="1373059" cy="1209571"/>
          </a:xfrm>
          <a:prstGeom prst="rect">
            <a:avLst/>
          </a:prstGeom>
        </p:spPr>
      </p:pic>
      <p:pic>
        <p:nvPicPr>
          <p:cNvPr id="15" name="Picture 14" descr="A picture containing object&#10;&#10;Description generated with very high confidence">
            <a:extLst>
              <a:ext uri="{FF2B5EF4-FFF2-40B4-BE49-F238E27FC236}">
                <a16:creationId xmlns:a16="http://schemas.microsoft.com/office/drawing/2014/main" id="{69FE5724-ED23-4039-B316-8D85825F1D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9997" y="3001690"/>
            <a:ext cx="1164686" cy="1026008"/>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985A409-E6CE-4E99-8A05-31A7D22A94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60039" y="2665762"/>
            <a:ext cx="1290174" cy="1223820"/>
          </a:xfrm>
          <a:prstGeom prst="rect">
            <a:avLst/>
          </a:prstGeom>
        </p:spPr>
      </p:pic>
      <p:pic>
        <p:nvPicPr>
          <p:cNvPr id="19" name="Picture 18" descr="A person with collar shirt&#10;&#10;Description generated with high confidence">
            <a:extLst>
              <a:ext uri="{FF2B5EF4-FFF2-40B4-BE49-F238E27FC236}">
                <a16:creationId xmlns:a16="http://schemas.microsoft.com/office/drawing/2014/main" id="{82F93750-6E66-4CA0-AF8C-7F0D5C0090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7339" y="4027699"/>
            <a:ext cx="1247554" cy="1099009"/>
          </a:xfrm>
          <a:prstGeom prst="rect">
            <a:avLst/>
          </a:prstGeom>
        </p:spPr>
      </p:pic>
    </p:spTree>
    <p:extLst>
      <p:ext uri="{BB962C8B-B14F-4D97-AF65-F5344CB8AC3E}">
        <p14:creationId xmlns:p14="http://schemas.microsoft.com/office/powerpoint/2010/main" val="419946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15735" y="-10651"/>
            <a:ext cx="7863840" cy="457200"/>
          </a:xfrm>
        </p:spPr>
        <p:txBody>
          <a:bodyPr>
            <a:normAutofit/>
          </a:bodyPr>
          <a:lstStyle/>
          <a:p>
            <a:pPr marL="0" indent="0">
              <a:buNone/>
            </a:pPr>
            <a:r>
              <a:rPr lang="en-US" sz="1600" b="1" dirty="0">
                <a:latin typeface="Montserrat"/>
                <a:cs typeface="Arial" panose="020B0604020202020204" pitchFamily="34" charset="0"/>
              </a:rPr>
              <a:t>ROBUST RESEARCH MODEL</a:t>
            </a:r>
          </a:p>
        </p:txBody>
      </p:sp>
      <p:sp>
        <p:nvSpPr>
          <p:cNvPr id="6" name="Subtitle 2">
            <a:extLst>
              <a:ext uri="{FF2B5EF4-FFF2-40B4-BE49-F238E27FC236}">
                <a16:creationId xmlns:a16="http://schemas.microsoft.com/office/drawing/2014/main" id="{75DDBB08-7C4A-4FBF-A532-95E3E42CD583}"/>
              </a:ext>
            </a:extLst>
          </p:cNvPr>
          <p:cNvSpPr>
            <a:spLocks noGrp="1"/>
          </p:cNvSpPr>
          <p:nvPr/>
        </p:nvSpPr>
        <p:spPr>
          <a:xfrm>
            <a:off x="292457" y="798586"/>
            <a:ext cx="8533491" cy="550368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TechSci leverages a next-generation research model that fully harnesses new technologies and processes to streamline operations, automate research procedures and deliver insights in more interactive and engaging formats. Our cutting-edge research model leverages the following engines of innovation to deliver unique research value:</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Offshoring</a:t>
            </a:r>
            <a:r>
              <a:rPr lang="en-US" sz="1400" dirty="0">
                <a:latin typeface="Arial" panose="020B0604020202020204" pitchFamily="34" charset="0"/>
                <a:cs typeface="Arial" panose="020B0604020202020204" pitchFamily="34" charset="0"/>
              </a:rPr>
              <a:t> - By tapping the capabilities of highly skilled professionals in emerging countries and supplementing the team with client-facing analysts in strategic worldwide locations, we cultivate a lower cost yet highly specialized, flexible and knowledgeable research team.</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Industry Focus </a:t>
            </a:r>
            <a:r>
              <a:rPr lang="en-US" sz="1400" dirty="0">
                <a:latin typeface="Arial" panose="020B0604020202020204" pitchFamily="34" charset="0"/>
                <a:cs typeface="Arial" panose="020B0604020202020204" pitchFamily="34" charset="0"/>
              </a:rPr>
              <a:t>– With independent teams of experts in various industry sectors we keep a bull’s eye on the industry. Our team to specialize as experts in their domain, which combined with our research model, helps to deliver more value to our clients.</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The Internet </a:t>
            </a:r>
            <a:r>
              <a:rPr lang="en-US" sz="1400" dirty="0">
                <a:latin typeface="Arial" panose="020B0604020202020204" pitchFamily="34" charset="0"/>
                <a:cs typeface="Arial" panose="020B0604020202020204" pitchFamily="34" charset="0"/>
              </a:rPr>
              <a:t>- The explosion of information transparency and availability enabled by the Internet provides an unprecedented tool for research innovation.</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Technology </a:t>
            </a:r>
            <a:r>
              <a:rPr lang="en-US" sz="1400" dirty="0">
                <a:latin typeface="Arial" panose="020B0604020202020204" pitchFamily="34" charset="0"/>
                <a:cs typeface="Arial" panose="020B0604020202020204" pitchFamily="34" charset="0"/>
              </a:rPr>
              <a:t>– TechSci Research invests heavily in technology and maintains one of the industry’s highest technology employee-to-analyst ratios, enabling us to process information more quickly and deliver insights in more interactive and useful formats.</a:t>
            </a:r>
          </a:p>
        </p:txBody>
      </p:sp>
    </p:spTree>
    <p:extLst>
      <p:ext uri="{BB962C8B-B14F-4D97-AF65-F5344CB8AC3E}">
        <p14:creationId xmlns:p14="http://schemas.microsoft.com/office/powerpoint/2010/main" val="83049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29384" y="0"/>
            <a:ext cx="7863840" cy="457200"/>
          </a:xfrm>
        </p:spPr>
        <p:txBody>
          <a:bodyPr>
            <a:normAutofit/>
          </a:bodyPr>
          <a:lstStyle/>
          <a:p>
            <a:pPr marL="0" indent="0">
              <a:buNone/>
            </a:pPr>
            <a:r>
              <a:rPr lang="en-US" sz="1600" b="1" dirty="0">
                <a:latin typeface="Montserrat"/>
                <a:cs typeface="Arial" panose="020B0604020202020204" pitchFamily="34" charset="0"/>
              </a:rPr>
              <a:t>TECHSCI ADVANTAGE</a:t>
            </a:r>
          </a:p>
        </p:txBody>
      </p:sp>
      <p:sp>
        <p:nvSpPr>
          <p:cNvPr id="5" name="Subtitle 2">
            <a:extLst>
              <a:ext uri="{FF2B5EF4-FFF2-40B4-BE49-F238E27FC236}">
                <a16:creationId xmlns:a16="http://schemas.microsoft.com/office/drawing/2014/main" id="{CA544D2F-33FD-4A43-9BA6-DFF613F9034E}"/>
              </a:ext>
            </a:extLst>
          </p:cNvPr>
          <p:cNvSpPr>
            <a:spLocks noGrp="1"/>
          </p:cNvSpPr>
          <p:nvPr/>
        </p:nvSpPr>
        <p:spPr>
          <a:xfrm>
            <a:off x="305710" y="863130"/>
            <a:ext cx="8234608" cy="559451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More Market Research Value </a:t>
            </a:r>
            <a:r>
              <a:rPr lang="en-US" sz="1400" dirty="0">
                <a:latin typeface="Arial" panose="020B0604020202020204" pitchFamily="34" charset="0"/>
                <a:cs typeface="Arial" panose="020B0604020202020204" pitchFamily="34" charset="0"/>
              </a:rPr>
              <a:t>- Our prices are generally 35-60% lower than traditional market research providers for work our clients indicate is of equal or better quality, so our clients are able to increase their market research coverage without increasing their budget.</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Speed &amp; Flexibility </a:t>
            </a:r>
            <a:r>
              <a:rPr lang="en-US" sz="1400" dirty="0">
                <a:latin typeface="Arial" panose="020B0604020202020204" pitchFamily="34" charset="0"/>
                <a:cs typeface="Arial" panose="020B0604020202020204" pitchFamily="34" charset="0"/>
              </a:rPr>
              <a:t>- We harness the power and flexibility of our research model to deliver information faster and update data more frequently. Our clients benefit from unique solutions that can fit their company-specific market research needs.</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Improved Research Efficiency &amp; Utilization </a:t>
            </a:r>
            <a:r>
              <a:rPr lang="en-US" sz="1400" dirty="0">
                <a:latin typeface="Arial" panose="020B0604020202020204" pitchFamily="34" charset="0"/>
                <a:cs typeface="Arial" panose="020B0604020202020204" pitchFamily="34" charset="0"/>
              </a:rPr>
              <a:t>- Our model can help to increase the efficiency of internal market research divisions by helping our clients stretch their existing company resources and budget.</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Comprehensive Coverage of Under-Researched Areas </a:t>
            </a:r>
            <a:r>
              <a:rPr lang="en-US" sz="1400" dirty="0">
                <a:latin typeface="Arial" panose="020B0604020202020204" pitchFamily="34" charset="0"/>
                <a:cs typeface="Arial" panose="020B0604020202020204" pitchFamily="34" charset="0"/>
              </a:rPr>
              <a:t>-TechSci's Research model enables us to profitably engage in projects focused on emerging markets and to cover exciting new markets and under-researched areas faster.</a:t>
            </a:r>
          </a:p>
        </p:txBody>
      </p:sp>
    </p:spTree>
    <p:extLst>
      <p:ext uri="{BB962C8B-B14F-4D97-AF65-F5344CB8AC3E}">
        <p14:creationId xmlns:p14="http://schemas.microsoft.com/office/powerpoint/2010/main" val="364845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1D0C2-549E-4B40-8FA5-EEC25412BBF0}"/>
              </a:ext>
            </a:extLst>
          </p:cNvPr>
          <p:cNvSpPr txBox="1"/>
          <p:nvPr/>
        </p:nvSpPr>
        <p:spPr>
          <a:xfrm>
            <a:off x="-283830" y="19881"/>
            <a:ext cx="6791148" cy="338554"/>
          </a:xfrm>
          <a:prstGeom prst="rect">
            <a:avLst/>
          </a:prstGeom>
          <a:noFill/>
        </p:spPr>
        <p:txBody>
          <a:bodyPr wrap="square" rtlCol="0">
            <a:spAutoFit/>
          </a:bodyPr>
          <a:lstStyle/>
          <a:p>
            <a:pPr marL="401638"/>
            <a:r>
              <a:rPr lang="en-US" sz="1600" b="1" dirty="0">
                <a:latin typeface="Montserrat" panose="02000505000000020004"/>
                <a:cs typeface="Arial" panose="020B0604020202020204" pitchFamily="34" charset="0"/>
              </a:rPr>
              <a:t>ENGAGEMENT AND EMPANELMENT</a:t>
            </a:r>
          </a:p>
        </p:txBody>
      </p:sp>
      <p:pic>
        <p:nvPicPr>
          <p:cNvPr id="77" name="Picture 15">
            <a:extLst>
              <a:ext uri="{FF2B5EF4-FFF2-40B4-BE49-F238E27FC236}">
                <a16:creationId xmlns:a16="http://schemas.microsoft.com/office/drawing/2014/main" id="{2E2D595E-3B15-4436-9BD4-DA1B9E4C6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899" y="4738795"/>
            <a:ext cx="1984573" cy="8717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5D1CE397-CD12-496F-A110-B1694929701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08295" y="4633379"/>
            <a:ext cx="2439572" cy="108256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650BEE26-6595-4CFA-97D8-41CE5C430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211" y="3248043"/>
            <a:ext cx="2178227" cy="115427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a:extLst>
              <a:ext uri="{FF2B5EF4-FFF2-40B4-BE49-F238E27FC236}">
                <a16:creationId xmlns:a16="http://schemas.microsoft.com/office/drawing/2014/main" id="{55ACCE50-6228-411C-A0C6-CFE5C08DC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481" y="3376423"/>
            <a:ext cx="2208131" cy="128432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a:extLst>
              <a:ext uri="{FF2B5EF4-FFF2-40B4-BE49-F238E27FC236}">
                <a16:creationId xmlns:a16="http://schemas.microsoft.com/office/drawing/2014/main" id="{B41B2479-ACC5-413B-B728-365F71F49E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2976" y="1917700"/>
            <a:ext cx="2539743" cy="1330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6">
            <a:extLst>
              <a:ext uri="{FF2B5EF4-FFF2-40B4-BE49-F238E27FC236}">
                <a16:creationId xmlns:a16="http://schemas.microsoft.com/office/drawing/2014/main" id="{CAA388B6-D2B7-446C-ADA6-6270544F1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308" y="1589363"/>
            <a:ext cx="1851893" cy="185189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9">
            <a:extLst>
              <a:ext uri="{FF2B5EF4-FFF2-40B4-BE49-F238E27FC236}">
                <a16:creationId xmlns:a16="http://schemas.microsoft.com/office/drawing/2014/main" id="{E0D1EF9B-4B36-471C-B733-2FD380A7EC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565" y="4738795"/>
            <a:ext cx="2286046" cy="11224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9">
            <a:extLst>
              <a:ext uri="{FF2B5EF4-FFF2-40B4-BE49-F238E27FC236}">
                <a16:creationId xmlns:a16="http://schemas.microsoft.com/office/drawing/2014/main" id="{EF17CB3E-487F-4E4A-BF97-67B8ED1369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7152" y="3603200"/>
            <a:ext cx="2263142" cy="87172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D257106-72D3-4700-9ED3-D930632404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5542" y="1928049"/>
            <a:ext cx="2694753" cy="1513207"/>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C2354A6E-C807-4BD1-890F-EDBAD17FE397}"/>
              </a:ext>
            </a:extLst>
          </p:cNvPr>
          <p:cNvSpPr/>
          <p:nvPr/>
        </p:nvSpPr>
        <p:spPr>
          <a:xfrm>
            <a:off x="166455" y="1076813"/>
            <a:ext cx="8811091" cy="889154"/>
          </a:xfrm>
          <a:prstGeom prst="rect">
            <a:avLst/>
          </a:prstGeom>
        </p:spPr>
        <p:txBody>
          <a:bodyPr wrap="square">
            <a:spAutoFit/>
          </a:bodyPr>
          <a:lstStyle/>
          <a:p>
            <a:pPr algn="just">
              <a:lnSpc>
                <a:spcPct val="150000"/>
              </a:lnSpc>
            </a:pPr>
            <a:r>
              <a:rPr lang="en-US" sz="1200" dirty="0">
                <a:solidFill>
                  <a:schemeClr val="bg2">
                    <a:lumMod val="25000"/>
                  </a:schemeClr>
                </a:solidFill>
                <a:latin typeface="Arial" panose="020B0604020202020204" pitchFamily="34" charset="0"/>
                <a:cs typeface="Arial" panose="020B0604020202020204" pitchFamily="34" charset="0"/>
              </a:rPr>
              <a:t>TechSci has the exposure of working with organization working towards the development of different sectors and country markets. Below are few organizations for whom TechSci worked / empaneled to meet their research needs across different geographies </a:t>
            </a:r>
          </a:p>
        </p:txBody>
      </p:sp>
    </p:spTree>
    <p:extLst>
      <p:ext uri="{BB962C8B-B14F-4D97-AF65-F5344CB8AC3E}">
        <p14:creationId xmlns:p14="http://schemas.microsoft.com/office/powerpoint/2010/main" val="397228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7BF1F-5CC8-45BF-988B-A7458B1E95B5}"/>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Proposal Flow</a:t>
            </a:r>
          </a:p>
        </p:txBody>
      </p:sp>
      <p:graphicFrame>
        <p:nvGraphicFramePr>
          <p:cNvPr id="5" name="Table 4">
            <a:extLst>
              <a:ext uri="{FF2B5EF4-FFF2-40B4-BE49-F238E27FC236}">
                <a16:creationId xmlns:a16="http://schemas.microsoft.com/office/drawing/2014/main" id="{9BEED804-3072-4A6B-A810-85B966825861}"/>
              </a:ext>
            </a:extLst>
          </p:cNvPr>
          <p:cNvGraphicFramePr>
            <a:graphicFrameLocks noGrp="1"/>
          </p:cNvGraphicFramePr>
          <p:nvPr>
            <p:extLst>
              <p:ext uri="{D42A27DB-BD31-4B8C-83A1-F6EECF244321}">
                <p14:modId xmlns:p14="http://schemas.microsoft.com/office/powerpoint/2010/main" val="2125805843"/>
              </p:ext>
            </p:extLst>
          </p:nvPr>
        </p:nvGraphicFramePr>
        <p:xfrm>
          <a:off x="235267" y="699123"/>
          <a:ext cx="8109979" cy="2499360"/>
        </p:xfrm>
        <a:graphic>
          <a:graphicData uri="http://schemas.openxmlformats.org/drawingml/2006/table">
            <a:tbl>
              <a:tblPr firstRow="1" bandRow="1">
                <a:tableStyleId>{93296810-A885-4BE3-A3E7-6D5BEEA58F35}</a:tableStyleId>
              </a:tblPr>
              <a:tblGrid>
                <a:gridCol w="8109979">
                  <a:extLst>
                    <a:ext uri="{9D8B030D-6E8A-4147-A177-3AD203B41FA5}">
                      <a16:colId xmlns:a16="http://schemas.microsoft.com/office/drawing/2014/main" val="2504808503"/>
                    </a:ext>
                  </a:extLst>
                </a:gridCol>
              </a:tblGrid>
              <a:tr h="168818">
                <a:tc>
                  <a:txBody>
                    <a:bodyPr/>
                    <a:lstStyle/>
                    <a:p>
                      <a:pPr algn="ctr"/>
                      <a:r>
                        <a:rPr lang="en-IN" sz="1400" dirty="0">
                          <a:solidFill>
                            <a:schemeClr val="bg1"/>
                          </a:solidFill>
                          <a:latin typeface="Arial" panose="020B0604020202020204" pitchFamily="34" charset="0"/>
                          <a:cs typeface="Arial" panose="020B0604020202020204" pitchFamily="34" charset="0"/>
                        </a:rPr>
                        <a:t>Contents</a:t>
                      </a:r>
                    </a:p>
                  </a:txBody>
                  <a:tcPr>
                    <a:solidFill>
                      <a:srgbClr val="225F63"/>
                    </a:solidFill>
                  </a:tcPr>
                </a:tc>
                <a:extLst>
                  <a:ext uri="{0D108BD9-81ED-4DB2-BD59-A6C34878D82A}">
                    <a16:rowId xmlns:a16="http://schemas.microsoft.com/office/drawing/2014/main" val="4077842267"/>
                  </a:ext>
                </a:extLst>
              </a:tr>
              <a:tr h="204926">
                <a:tc>
                  <a:txBody>
                    <a:bodyPr/>
                    <a:lstStyle/>
                    <a:p>
                      <a:pPr algn="l"/>
                      <a:r>
                        <a:rPr lang="en-IN" sz="1000" dirty="0">
                          <a:solidFill>
                            <a:schemeClr val="tx1"/>
                          </a:solidFill>
                          <a:latin typeface="Arial" panose="020B0604020202020204" pitchFamily="34" charset="0"/>
                          <a:cs typeface="Arial" panose="020B0604020202020204" pitchFamily="34" charset="0"/>
                        </a:rPr>
                        <a:t>Background…………………………………………………………………………………………………………………………………….................3</a:t>
                      </a:r>
                    </a:p>
                  </a:txBody>
                  <a:tcPr>
                    <a:solidFill>
                      <a:schemeClr val="bg1"/>
                    </a:solidFill>
                  </a:tcPr>
                </a:tc>
                <a:extLst>
                  <a:ext uri="{0D108BD9-81ED-4DB2-BD59-A6C34878D82A}">
                    <a16:rowId xmlns:a16="http://schemas.microsoft.com/office/drawing/2014/main" val="3410288243"/>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Scope of Work……………………………………………………………………………………………………………………………………………..4</a:t>
                      </a:r>
                    </a:p>
                  </a:txBody>
                  <a:tcPr>
                    <a:solidFill>
                      <a:schemeClr val="bg1"/>
                    </a:solidFill>
                  </a:tcPr>
                </a:tc>
                <a:extLst>
                  <a:ext uri="{0D108BD9-81ED-4DB2-BD59-A6C34878D82A}">
                    <a16:rowId xmlns:a16="http://schemas.microsoft.com/office/drawing/2014/main" val="2842077015"/>
                  </a:ext>
                </a:extLst>
              </a:tr>
              <a:tr h="136578">
                <a:tc>
                  <a:txBody>
                    <a:bodyPr/>
                    <a:lstStyle/>
                    <a:p>
                      <a:pPr algn="l"/>
                      <a:r>
                        <a:rPr lang="en-IN" sz="1000" dirty="0">
                          <a:solidFill>
                            <a:schemeClr val="tx1"/>
                          </a:solidFill>
                          <a:latin typeface="Arial" panose="020B0604020202020204" pitchFamily="34" charset="0"/>
                          <a:cs typeface="Arial" panose="020B0604020202020204" pitchFamily="34" charset="0"/>
                        </a:rPr>
                        <a:t>Research Methodology…………………………………………………………………………………………………..............................................8</a:t>
                      </a:r>
                    </a:p>
                  </a:txBody>
                  <a:tcPr>
                    <a:solidFill>
                      <a:schemeClr val="bg1"/>
                    </a:solidFill>
                  </a:tcPr>
                </a:tc>
                <a:extLst>
                  <a:ext uri="{0D108BD9-81ED-4DB2-BD59-A6C34878D82A}">
                    <a16:rowId xmlns:a16="http://schemas.microsoft.com/office/drawing/2014/main" val="225563869"/>
                  </a:ext>
                </a:extLst>
              </a:tr>
              <a:tr h="136578">
                <a:tc>
                  <a:txBody>
                    <a:bodyPr/>
                    <a:lstStyle/>
                    <a:p>
                      <a:pPr algn="l"/>
                      <a:r>
                        <a:rPr lang="en-IN" sz="1000" dirty="0">
                          <a:solidFill>
                            <a:schemeClr val="tx1"/>
                          </a:solidFill>
                          <a:latin typeface="Arial" panose="020B0604020202020204" pitchFamily="34" charset="0"/>
                          <a:cs typeface="Arial" panose="020B0604020202020204" pitchFamily="34" charset="0"/>
                        </a:rPr>
                        <a:t>Project Execution Plan……………………………………………………………………………………………………………………………..........10</a:t>
                      </a:r>
                    </a:p>
                  </a:txBody>
                  <a:tcPr>
                    <a:solidFill>
                      <a:schemeClr val="bg1"/>
                    </a:solidFill>
                  </a:tcPr>
                </a:tc>
                <a:extLst>
                  <a:ext uri="{0D108BD9-81ED-4DB2-BD59-A6C34878D82A}">
                    <a16:rowId xmlns:a16="http://schemas.microsoft.com/office/drawing/2014/main" val="431252907"/>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Project Deliverables………………………………………………………………………………………………………………………………………11</a:t>
                      </a:r>
                    </a:p>
                  </a:txBody>
                  <a:tcPr>
                    <a:solidFill>
                      <a:schemeClr val="bg1"/>
                    </a:solidFill>
                  </a:tcPr>
                </a:tc>
                <a:extLst>
                  <a:ext uri="{0D108BD9-81ED-4DB2-BD59-A6C34878D82A}">
                    <a16:rowId xmlns:a16="http://schemas.microsoft.com/office/drawing/2014/main" val="4099086135"/>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Project Organization………………………………………………………………………………………………………………………………………12</a:t>
                      </a:r>
                    </a:p>
                  </a:txBody>
                  <a:tcPr>
                    <a:solidFill>
                      <a:schemeClr val="bg1"/>
                    </a:solidFill>
                  </a:tcPr>
                </a:tc>
                <a:extLst>
                  <a:ext uri="{0D108BD9-81ED-4DB2-BD59-A6C34878D82A}">
                    <a16:rowId xmlns:a16="http://schemas.microsoft.com/office/drawing/2014/main" val="1303685187"/>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Communication Plan………………………………………………………………………………………………………...........................................13</a:t>
                      </a:r>
                    </a:p>
                  </a:txBody>
                  <a:tcPr>
                    <a:solidFill>
                      <a:schemeClr val="bg1"/>
                    </a:solidFill>
                  </a:tcPr>
                </a:tc>
                <a:extLst>
                  <a:ext uri="{0D108BD9-81ED-4DB2-BD59-A6C34878D82A}">
                    <a16:rowId xmlns:a16="http://schemas.microsoft.com/office/drawing/2014/main" val="2762264963"/>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Investment Figures………………………………………………………………………………………………………………………………………..14</a:t>
                      </a:r>
                    </a:p>
                  </a:txBody>
                  <a:tcPr>
                    <a:solidFill>
                      <a:schemeClr val="bg1"/>
                    </a:solidFill>
                  </a:tcPr>
                </a:tc>
                <a:extLst>
                  <a:ext uri="{0D108BD9-81ED-4DB2-BD59-A6C34878D82A}">
                    <a16:rowId xmlns:a16="http://schemas.microsoft.com/office/drawing/2014/main" val="2828621523"/>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About TechSci Research……………………………………………………………………………………………………….……………….............15</a:t>
                      </a:r>
                    </a:p>
                  </a:txBody>
                  <a:tcPr>
                    <a:solidFill>
                      <a:schemeClr val="bg1"/>
                    </a:solidFill>
                  </a:tcPr>
                </a:tc>
                <a:extLst>
                  <a:ext uri="{0D108BD9-81ED-4DB2-BD59-A6C34878D82A}">
                    <a16:rowId xmlns:a16="http://schemas.microsoft.com/office/drawing/2014/main" val="45804522"/>
                  </a:ext>
                </a:extLst>
              </a:tr>
            </a:tbl>
          </a:graphicData>
        </a:graphic>
      </p:graphicFrame>
    </p:spTree>
    <p:extLst>
      <p:ext uri="{BB962C8B-B14F-4D97-AF65-F5344CB8AC3E}">
        <p14:creationId xmlns:p14="http://schemas.microsoft.com/office/powerpoint/2010/main" val="3939432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1D0C2-549E-4B40-8FA5-EEC25412BBF0}"/>
              </a:ext>
            </a:extLst>
          </p:cNvPr>
          <p:cNvSpPr txBox="1"/>
          <p:nvPr/>
        </p:nvSpPr>
        <p:spPr>
          <a:xfrm>
            <a:off x="-313547" y="20115"/>
            <a:ext cx="6791148" cy="338554"/>
          </a:xfrm>
          <a:prstGeom prst="rect">
            <a:avLst/>
          </a:prstGeom>
          <a:noFill/>
        </p:spPr>
        <p:txBody>
          <a:bodyPr wrap="square" rtlCol="0">
            <a:spAutoFit/>
          </a:bodyPr>
          <a:lstStyle/>
          <a:p>
            <a:pPr marL="401638"/>
            <a:r>
              <a:rPr lang="en-US" sz="1600" b="1" dirty="0">
                <a:latin typeface="Montserrat" panose="02000505000000020004"/>
                <a:ea typeface="Roboto" pitchFamily="2" charset="0"/>
                <a:cs typeface="Arial" panose="020B0604020202020204" pitchFamily="34" charset="0"/>
              </a:rPr>
              <a:t>OUR REPRESENTATIVE CLIENTS</a:t>
            </a:r>
          </a:p>
        </p:txBody>
      </p:sp>
      <p:pic>
        <p:nvPicPr>
          <p:cNvPr id="3" name="Picture 2" descr="GE">
            <a:extLst>
              <a:ext uri="{FF2B5EF4-FFF2-40B4-BE49-F238E27FC236}">
                <a16:creationId xmlns:a16="http://schemas.microsoft.com/office/drawing/2014/main" id="{69B94AE5-2B5D-4C80-A6C0-F34011F9A7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5865" y="2191205"/>
            <a:ext cx="1070469" cy="636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http://blog.ctnews.com/financialmines/files/2015/01/99c798b5b88fd53bf23e6c7a118c55212c6ff6a3.png">
            <a:extLst>
              <a:ext uri="{FF2B5EF4-FFF2-40B4-BE49-F238E27FC236}">
                <a16:creationId xmlns:a16="http://schemas.microsoft.com/office/drawing/2014/main" id="{B36B53D7-003C-44A2-AE42-1139298EB2E1}"/>
              </a:ext>
            </a:extLst>
          </p:cNvPr>
          <p:cNvPicPr>
            <a:picLocks noChangeAspect="1" noChangeArrowheads="1"/>
          </p:cNvPicPr>
          <p:nvPr/>
        </p:nvPicPr>
        <p:blipFill>
          <a:blip r:embed="rId3" cstate="print"/>
          <a:srcRect/>
          <a:stretch>
            <a:fillRect/>
          </a:stretch>
        </p:blipFill>
        <p:spPr bwMode="auto">
          <a:xfrm>
            <a:off x="3831058" y="4483365"/>
            <a:ext cx="871902" cy="178219"/>
          </a:xfrm>
          <a:prstGeom prst="rect">
            <a:avLst/>
          </a:prstGeom>
          <a:noFill/>
        </p:spPr>
      </p:pic>
      <p:pic>
        <p:nvPicPr>
          <p:cNvPr id="5" name="Picture 12" descr="http://www.gentek.co.za/logo/cummins.png">
            <a:extLst>
              <a:ext uri="{FF2B5EF4-FFF2-40B4-BE49-F238E27FC236}">
                <a16:creationId xmlns:a16="http://schemas.microsoft.com/office/drawing/2014/main" id="{A29FE738-6032-4420-9FD5-5A2C69D804EC}"/>
              </a:ext>
            </a:extLst>
          </p:cNvPr>
          <p:cNvPicPr>
            <a:picLocks noChangeAspect="1" noChangeArrowheads="1"/>
          </p:cNvPicPr>
          <p:nvPr/>
        </p:nvPicPr>
        <p:blipFill>
          <a:blip r:embed="rId4" cstate="print"/>
          <a:srcRect/>
          <a:stretch>
            <a:fillRect/>
          </a:stretch>
        </p:blipFill>
        <p:spPr bwMode="auto">
          <a:xfrm>
            <a:off x="5614215" y="3670061"/>
            <a:ext cx="427250" cy="393771"/>
          </a:xfrm>
          <a:prstGeom prst="rect">
            <a:avLst/>
          </a:prstGeom>
          <a:noFill/>
        </p:spPr>
      </p:pic>
      <p:pic>
        <p:nvPicPr>
          <p:cNvPr id="7" name="Picture 22" descr="http://www.logostage.com/logos/Emerson.png">
            <a:extLst>
              <a:ext uri="{FF2B5EF4-FFF2-40B4-BE49-F238E27FC236}">
                <a16:creationId xmlns:a16="http://schemas.microsoft.com/office/drawing/2014/main" id="{3567B1DB-0265-4B7A-9394-F2B1E9BEF68B}"/>
              </a:ext>
            </a:extLst>
          </p:cNvPr>
          <p:cNvPicPr>
            <a:picLocks noChangeAspect="1" noChangeArrowheads="1"/>
          </p:cNvPicPr>
          <p:nvPr/>
        </p:nvPicPr>
        <p:blipFill>
          <a:blip r:embed="rId5" cstate="print"/>
          <a:srcRect/>
          <a:stretch>
            <a:fillRect/>
          </a:stretch>
        </p:blipFill>
        <p:spPr bwMode="auto">
          <a:xfrm>
            <a:off x="2329649" y="1556814"/>
            <a:ext cx="884700" cy="389268"/>
          </a:xfrm>
          <a:prstGeom prst="rect">
            <a:avLst/>
          </a:prstGeom>
          <a:noFill/>
        </p:spPr>
      </p:pic>
      <p:pic>
        <p:nvPicPr>
          <p:cNvPr id="9" name="Picture 24" descr="http://upload.wikimedia.org/wikipedia/en/thumb/a/a8/Sumitomo_Corporation_company_logo.svg/1280px-Sumitomo_Corporation_company_logo.svg.png">
            <a:extLst>
              <a:ext uri="{FF2B5EF4-FFF2-40B4-BE49-F238E27FC236}">
                <a16:creationId xmlns:a16="http://schemas.microsoft.com/office/drawing/2014/main" id="{D598B617-AFE8-4C33-9978-16D248311F97}"/>
              </a:ext>
            </a:extLst>
          </p:cNvPr>
          <p:cNvPicPr>
            <a:picLocks noChangeAspect="1" noChangeArrowheads="1"/>
          </p:cNvPicPr>
          <p:nvPr/>
        </p:nvPicPr>
        <p:blipFill>
          <a:blip r:embed="rId6" cstate="print"/>
          <a:srcRect/>
          <a:stretch>
            <a:fillRect/>
          </a:stretch>
        </p:blipFill>
        <p:spPr bwMode="auto">
          <a:xfrm>
            <a:off x="2214110" y="4538196"/>
            <a:ext cx="1102226" cy="97306"/>
          </a:xfrm>
          <a:prstGeom prst="rect">
            <a:avLst/>
          </a:prstGeom>
          <a:noFill/>
        </p:spPr>
      </p:pic>
      <p:pic>
        <p:nvPicPr>
          <p:cNvPr id="10" name="Picture 24" descr="http://teknicoolairconditioning.com.au/wp-content/uploads/2014/08/daikinnew.png">
            <a:extLst>
              <a:ext uri="{FF2B5EF4-FFF2-40B4-BE49-F238E27FC236}">
                <a16:creationId xmlns:a16="http://schemas.microsoft.com/office/drawing/2014/main" id="{AAF97D08-1DDD-40B2-AC9A-34FC9E2630BC}"/>
              </a:ext>
            </a:extLst>
          </p:cNvPr>
          <p:cNvPicPr>
            <a:picLocks noChangeAspect="1" noChangeArrowheads="1"/>
          </p:cNvPicPr>
          <p:nvPr/>
        </p:nvPicPr>
        <p:blipFill>
          <a:blip r:embed="rId7" cstate="print"/>
          <a:srcRect/>
          <a:stretch>
            <a:fillRect/>
          </a:stretch>
        </p:blipFill>
        <p:spPr bwMode="auto">
          <a:xfrm>
            <a:off x="6878173" y="3755642"/>
            <a:ext cx="1007409" cy="200784"/>
          </a:xfrm>
          <a:prstGeom prst="rect">
            <a:avLst/>
          </a:prstGeom>
          <a:noFill/>
        </p:spPr>
      </p:pic>
      <p:pic>
        <p:nvPicPr>
          <p:cNvPr id="11" name="Picture 10" descr="http://img2.wikia.nocookie.net/__cb20130315050305/logopedia/images/a/ae/Panasonic_logo.png">
            <a:extLst>
              <a:ext uri="{FF2B5EF4-FFF2-40B4-BE49-F238E27FC236}">
                <a16:creationId xmlns:a16="http://schemas.microsoft.com/office/drawing/2014/main" id="{4D1CB134-1220-4493-AD42-4E7E529AE9BF}"/>
              </a:ext>
            </a:extLst>
          </p:cNvPr>
          <p:cNvPicPr>
            <a:picLocks noChangeAspect="1" noChangeArrowheads="1"/>
          </p:cNvPicPr>
          <p:nvPr/>
        </p:nvPicPr>
        <p:blipFill>
          <a:blip r:embed="rId8" cstate="print"/>
          <a:srcRect/>
          <a:stretch>
            <a:fillRect/>
          </a:stretch>
        </p:blipFill>
        <p:spPr bwMode="auto">
          <a:xfrm>
            <a:off x="723676" y="4432727"/>
            <a:ext cx="1060085" cy="250445"/>
          </a:xfrm>
          <a:prstGeom prst="rect">
            <a:avLst/>
          </a:prstGeom>
          <a:noFill/>
        </p:spPr>
      </p:pic>
      <p:pic>
        <p:nvPicPr>
          <p:cNvPr id="12" name="Picture 26" descr="http://jouez.micro.info/Electronique/www.branchez-vous.com/techno/blogues/electronique/upload/2009/01/Logo_LG.png">
            <a:extLst>
              <a:ext uri="{FF2B5EF4-FFF2-40B4-BE49-F238E27FC236}">
                <a16:creationId xmlns:a16="http://schemas.microsoft.com/office/drawing/2014/main" id="{73131C9A-0B4D-438D-BFCA-AA38C55E7C58}"/>
              </a:ext>
            </a:extLst>
          </p:cNvPr>
          <p:cNvPicPr>
            <a:picLocks noChangeAspect="1" noChangeArrowheads="1"/>
          </p:cNvPicPr>
          <p:nvPr/>
        </p:nvPicPr>
        <p:blipFill>
          <a:blip r:embed="rId9"/>
          <a:srcRect/>
          <a:stretch>
            <a:fillRect/>
          </a:stretch>
        </p:blipFill>
        <p:spPr bwMode="auto">
          <a:xfrm>
            <a:off x="873979" y="2313645"/>
            <a:ext cx="571704" cy="262889"/>
          </a:xfrm>
          <a:prstGeom prst="rect">
            <a:avLst/>
          </a:prstGeom>
          <a:noFill/>
        </p:spPr>
      </p:pic>
      <p:pic>
        <p:nvPicPr>
          <p:cNvPr id="15" name="Picture 14">
            <a:extLst>
              <a:ext uri="{FF2B5EF4-FFF2-40B4-BE49-F238E27FC236}">
                <a16:creationId xmlns:a16="http://schemas.microsoft.com/office/drawing/2014/main" id="{8A7656BA-F7CD-4083-90A8-12724E3070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9435" y="1731093"/>
            <a:ext cx="712938" cy="130366"/>
          </a:xfrm>
          <a:prstGeom prst="rect">
            <a:avLst/>
          </a:prstGeom>
        </p:spPr>
      </p:pic>
      <p:pic>
        <p:nvPicPr>
          <p:cNvPr id="18" name="Picture 17">
            <a:extLst>
              <a:ext uri="{FF2B5EF4-FFF2-40B4-BE49-F238E27FC236}">
                <a16:creationId xmlns:a16="http://schemas.microsoft.com/office/drawing/2014/main" id="{DF69297A-82BF-4F3F-A693-B905F64B13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9838" y="1548808"/>
            <a:ext cx="382828" cy="422184"/>
          </a:xfrm>
          <a:prstGeom prst="rect">
            <a:avLst/>
          </a:prstGeom>
        </p:spPr>
      </p:pic>
      <p:pic>
        <p:nvPicPr>
          <p:cNvPr id="19" name="Picture 18">
            <a:extLst>
              <a:ext uri="{FF2B5EF4-FFF2-40B4-BE49-F238E27FC236}">
                <a16:creationId xmlns:a16="http://schemas.microsoft.com/office/drawing/2014/main" id="{908D3AC2-9E94-465D-A150-ABED31A60F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7078" y="2939057"/>
            <a:ext cx="630137" cy="357645"/>
          </a:xfrm>
          <a:prstGeom prst="rect">
            <a:avLst/>
          </a:prstGeom>
        </p:spPr>
      </p:pic>
      <p:pic>
        <p:nvPicPr>
          <p:cNvPr id="21" name="Picture 9" descr="C:\Documents and Settings\kalpana.verma\Desktop\logo\Hankook-Tire-logo.jpg">
            <a:extLst>
              <a:ext uri="{FF2B5EF4-FFF2-40B4-BE49-F238E27FC236}">
                <a16:creationId xmlns:a16="http://schemas.microsoft.com/office/drawing/2014/main" id="{A2A832C2-52B2-43EC-B7ED-91D4107B884D}"/>
              </a:ext>
            </a:extLst>
          </p:cNvPr>
          <p:cNvPicPr>
            <a:picLocks noChangeAspect="1" noChangeArrowheads="1"/>
          </p:cNvPicPr>
          <p:nvPr/>
        </p:nvPicPr>
        <p:blipFill>
          <a:blip r:embed="rId13" cstate="print"/>
          <a:srcRect/>
          <a:stretch>
            <a:fillRect/>
          </a:stretch>
        </p:blipFill>
        <p:spPr bwMode="auto">
          <a:xfrm>
            <a:off x="5168044" y="2327446"/>
            <a:ext cx="1169795" cy="243198"/>
          </a:xfrm>
          <a:prstGeom prst="rect">
            <a:avLst/>
          </a:prstGeom>
          <a:noFill/>
        </p:spPr>
      </p:pic>
      <p:pic>
        <p:nvPicPr>
          <p:cNvPr id="22" name="Picture 21" descr="C:\Documents and Settings\kalpana.verma\Desktop\logo\michelin.jpg">
            <a:extLst>
              <a:ext uri="{FF2B5EF4-FFF2-40B4-BE49-F238E27FC236}">
                <a16:creationId xmlns:a16="http://schemas.microsoft.com/office/drawing/2014/main" id="{0A7DEF45-99BF-431A-AE91-ED5700B33F2A}"/>
              </a:ext>
            </a:extLst>
          </p:cNvPr>
          <p:cNvPicPr>
            <a:picLocks noChangeAspect="1" noChangeArrowheads="1"/>
          </p:cNvPicPr>
          <p:nvPr/>
        </p:nvPicPr>
        <p:blipFill>
          <a:blip r:embed="rId14"/>
          <a:srcRect/>
          <a:stretch>
            <a:fillRect/>
          </a:stretch>
        </p:blipFill>
        <p:spPr bwMode="auto">
          <a:xfrm>
            <a:off x="2215752" y="3487784"/>
            <a:ext cx="985114" cy="737668"/>
          </a:xfrm>
          <a:prstGeom prst="rect">
            <a:avLst/>
          </a:prstGeom>
          <a:noFill/>
        </p:spPr>
      </p:pic>
      <p:pic>
        <p:nvPicPr>
          <p:cNvPr id="24" name="Picture 23">
            <a:extLst>
              <a:ext uri="{FF2B5EF4-FFF2-40B4-BE49-F238E27FC236}">
                <a16:creationId xmlns:a16="http://schemas.microsoft.com/office/drawing/2014/main" id="{B6897369-4E72-4F7A-AC43-95C6CB140BB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32822" y="2350711"/>
            <a:ext cx="863097" cy="190975"/>
          </a:xfrm>
          <a:prstGeom prst="rect">
            <a:avLst/>
          </a:prstGeom>
        </p:spPr>
      </p:pic>
      <p:pic>
        <p:nvPicPr>
          <p:cNvPr id="25" name="Picture 24">
            <a:extLst>
              <a:ext uri="{FF2B5EF4-FFF2-40B4-BE49-F238E27FC236}">
                <a16:creationId xmlns:a16="http://schemas.microsoft.com/office/drawing/2014/main" id="{D370A6D7-CF58-4D42-B925-165601AE08F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65857" y="3627409"/>
            <a:ext cx="458419" cy="458419"/>
          </a:xfrm>
          <a:prstGeom prst="rect">
            <a:avLst/>
          </a:prstGeom>
        </p:spPr>
      </p:pic>
      <p:pic>
        <p:nvPicPr>
          <p:cNvPr id="26" name="Picture 25">
            <a:extLst>
              <a:ext uri="{FF2B5EF4-FFF2-40B4-BE49-F238E27FC236}">
                <a16:creationId xmlns:a16="http://schemas.microsoft.com/office/drawing/2014/main" id="{EB212A81-925F-4CD3-80B9-5EA31129972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21162" y="4390152"/>
            <a:ext cx="793430" cy="434685"/>
          </a:xfrm>
          <a:prstGeom prst="rect">
            <a:avLst/>
          </a:prstGeom>
        </p:spPr>
      </p:pic>
      <p:pic>
        <p:nvPicPr>
          <p:cNvPr id="30" name="Picture 29">
            <a:extLst>
              <a:ext uri="{FF2B5EF4-FFF2-40B4-BE49-F238E27FC236}">
                <a16:creationId xmlns:a16="http://schemas.microsoft.com/office/drawing/2014/main" id="{D13F3306-F555-40E5-B77B-85AFB161B48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7103" y="4187791"/>
            <a:ext cx="834533" cy="834533"/>
          </a:xfrm>
          <a:prstGeom prst="rect">
            <a:avLst/>
          </a:prstGeom>
        </p:spPr>
      </p:pic>
      <p:pic>
        <p:nvPicPr>
          <p:cNvPr id="31" name="Picture 30">
            <a:extLst>
              <a:ext uri="{FF2B5EF4-FFF2-40B4-BE49-F238E27FC236}">
                <a16:creationId xmlns:a16="http://schemas.microsoft.com/office/drawing/2014/main" id="{CEE3B0D2-67C9-4448-BE0E-5C515E0FA4B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71416" y="2939057"/>
            <a:ext cx="991188" cy="396751"/>
          </a:xfrm>
          <a:prstGeom prst="rect">
            <a:avLst/>
          </a:prstGeom>
        </p:spPr>
      </p:pic>
      <p:sp>
        <p:nvSpPr>
          <p:cNvPr id="32" name="Rectangle 31">
            <a:extLst>
              <a:ext uri="{FF2B5EF4-FFF2-40B4-BE49-F238E27FC236}">
                <a16:creationId xmlns:a16="http://schemas.microsoft.com/office/drawing/2014/main" id="{ABA179F3-A2C5-4A39-8634-A678878FE320}"/>
              </a:ext>
            </a:extLst>
          </p:cNvPr>
          <p:cNvSpPr/>
          <p:nvPr/>
        </p:nvSpPr>
        <p:spPr>
          <a:xfrm>
            <a:off x="564088"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3" name="Rectangle 32">
            <a:extLst>
              <a:ext uri="{FF2B5EF4-FFF2-40B4-BE49-F238E27FC236}">
                <a16:creationId xmlns:a16="http://schemas.microsoft.com/office/drawing/2014/main" id="{AD2C9F1B-8F37-42CB-ADAE-A5ADBD4A3EFD}"/>
              </a:ext>
            </a:extLst>
          </p:cNvPr>
          <p:cNvSpPr/>
          <p:nvPr/>
        </p:nvSpPr>
        <p:spPr>
          <a:xfrm>
            <a:off x="2098740"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4" name="Rectangle 33">
            <a:extLst>
              <a:ext uri="{FF2B5EF4-FFF2-40B4-BE49-F238E27FC236}">
                <a16:creationId xmlns:a16="http://schemas.microsoft.com/office/drawing/2014/main" id="{7960D5B1-A756-4F88-8E7B-D73D836FC46E}"/>
              </a:ext>
            </a:extLst>
          </p:cNvPr>
          <p:cNvSpPr/>
          <p:nvPr/>
        </p:nvSpPr>
        <p:spPr>
          <a:xfrm>
            <a:off x="3633392"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5" name="Rectangle 34">
            <a:extLst>
              <a:ext uri="{FF2B5EF4-FFF2-40B4-BE49-F238E27FC236}">
                <a16:creationId xmlns:a16="http://schemas.microsoft.com/office/drawing/2014/main" id="{4CD655A9-E7CD-4CC4-9FBD-99935BB362AE}"/>
              </a:ext>
            </a:extLst>
          </p:cNvPr>
          <p:cNvSpPr/>
          <p:nvPr/>
        </p:nvSpPr>
        <p:spPr>
          <a:xfrm>
            <a:off x="5168044"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6" name="Rectangle 35">
            <a:extLst>
              <a:ext uri="{FF2B5EF4-FFF2-40B4-BE49-F238E27FC236}">
                <a16:creationId xmlns:a16="http://schemas.microsoft.com/office/drawing/2014/main" id="{AF3D7F84-E23C-4AE2-A11F-1E5B07C4E4B3}"/>
              </a:ext>
            </a:extLst>
          </p:cNvPr>
          <p:cNvSpPr/>
          <p:nvPr/>
        </p:nvSpPr>
        <p:spPr>
          <a:xfrm>
            <a:off x="6702696"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7" name="Rectangle 36">
            <a:extLst>
              <a:ext uri="{FF2B5EF4-FFF2-40B4-BE49-F238E27FC236}">
                <a16:creationId xmlns:a16="http://schemas.microsoft.com/office/drawing/2014/main" id="{FE974D22-415B-4357-8617-5DF3E53D97DC}"/>
              </a:ext>
            </a:extLst>
          </p:cNvPr>
          <p:cNvSpPr/>
          <p:nvPr/>
        </p:nvSpPr>
        <p:spPr>
          <a:xfrm>
            <a:off x="564088"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8" name="Rectangle 37">
            <a:extLst>
              <a:ext uri="{FF2B5EF4-FFF2-40B4-BE49-F238E27FC236}">
                <a16:creationId xmlns:a16="http://schemas.microsoft.com/office/drawing/2014/main" id="{627CE048-0980-4A86-A499-006C44194006}"/>
              </a:ext>
            </a:extLst>
          </p:cNvPr>
          <p:cNvSpPr/>
          <p:nvPr/>
        </p:nvSpPr>
        <p:spPr>
          <a:xfrm>
            <a:off x="2098740"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9" name="Rectangle 38">
            <a:extLst>
              <a:ext uri="{FF2B5EF4-FFF2-40B4-BE49-F238E27FC236}">
                <a16:creationId xmlns:a16="http://schemas.microsoft.com/office/drawing/2014/main" id="{4A09B940-2E64-4B43-AC6F-EA36F22DB056}"/>
              </a:ext>
            </a:extLst>
          </p:cNvPr>
          <p:cNvSpPr/>
          <p:nvPr/>
        </p:nvSpPr>
        <p:spPr>
          <a:xfrm>
            <a:off x="3633392"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0" name="Rectangle 39">
            <a:extLst>
              <a:ext uri="{FF2B5EF4-FFF2-40B4-BE49-F238E27FC236}">
                <a16:creationId xmlns:a16="http://schemas.microsoft.com/office/drawing/2014/main" id="{1C46993A-28E7-4802-B3D4-B11FC17CBF00}"/>
              </a:ext>
            </a:extLst>
          </p:cNvPr>
          <p:cNvSpPr/>
          <p:nvPr/>
        </p:nvSpPr>
        <p:spPr>
          <a:xfrm>
            <a:off x="5168044"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1" name="Rectangle 40">
            <a:extLst>
              <a:ext uri="{FF2B5EF4-FFF2-40B4-BE49-F238E27FC236}">
                <a16:creationId xmlns:a16="http://schemas.microsoft.com/office/drawing/2014/main" id="{BEDB0C83-E1AC-46F9-A0B0-23AC63924429}"/>
              </a:ext>
            </a:extLst>
          </p:cNvPr>
          <p:cNvSpPr/>
          <p:nvPr/>
        </p:nvSpPr>
        <p:spPr>
          <a:xfrm>
            <a:off x="6702696"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2" name="Rectangle 41">
            <a:extLst>
              <a:ext uri="{FF2B5EF4-FFF2-40B4-BE49-F238E27FC236}">
                <a16:creationId xmlns:a16="http://schemas.microsoft.com/office/drawing/2014/main" id="{A6A6B1FB-5C12-4335-81BB-DF87F0173DD0}"/>
              </a:ext>
            </a:extLst>
          </p:cNvPr>
          <p:cNvSpPr/>
          <p:nvPr/>
        </p:nvSpPr>
        <p:spPr>
          <a:xfrm>
            <a:off x="578330"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3" name="Rectangle 42">
            <a:extLst>
              <a:ext uri="{FF2B5EF4-FFF2-40B4-BE49-F238E27FC236}">
                <a16:creationId xmlns:a16="http://schemas.microsoft.com/office/drawing/2014/main" id="{6216E689-122E-482D-AF24-EABCE68FC96C}"/>
              </a:ext>
            </a:extLst>
          </p:cNvPr>
          <p:cNvSpPr/>
          <p:nvPr/>
        </p:nvSpPr>
        <p:spPr>
          <a:xfrm>
            <a:off x="2112982"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4" name="Rectangle 43">
            <a:extLst>
              <a:ext uri="{FF2B5EF4-FFF2-40B4-BE49-F238E27FC236}">
                <a16:creationId xmlns:a16="http://schemas.microsoft.com/office/drawing/2014/main" id="{4A7DB729-925C-473B-B6AC-FE1F2E6D797F}"/>
              </a:ext>
            </a:extLst>
          </p:cNvPr>
          <p:cNvSpPr/>
          <p:nvPr/>
        </p:nvSpPr>
        <p:spPr>
          <a:xfrm>
            <a:off x="3647634"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5" name="Rectangle 44">
            <a:extLst>
              <a:ext uri="{FF2B5EF4-FFF2-40B4-BE49-F238E27FC236}">
                <a16:creationId xmlns:a16="http://schemas.microsoft.com/office/drawing/2014/main" id="{3A283104-9CF5-47AA-9004-2CECD594E7BA}"/>
              </a:ext>
            </a:extLst>
          </p:cNvPr>
          <p:cNvSpPr/>
          <p:nvPr/>
        </p:nvSpPr>
        <p:spPr>
          <a:xfrm>
            <a:off x="5182286"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6" name="Rectangle 45">
            <a:extLst>
              <a:ext uri="{FF2B5EF4-FFF2-40B4-BE49-F238E27FC236}">
                <a16:creationId xmlns:a16="http://schemas.microsoft.com/office/drawing/2014/main" id="{2D7E01D0-5682-4FD2-9962-6AAEBDA4C562}"/>
              </a:ext>
            </a:extLst>
          </p:cNvPr>
          <p:cNvSpPr/>
          <p:nvPr/>
        </p:nvSpPr>
        <p:spPr>
          <a:xfrm>
            <a:off x="6716938"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nvGrpSpPr>
          <p:cNvPr id="52" name="Group 51">
            <a:extLst>
              <a:ext uri="{FF2B5EF4-FFF2-40B4-BE49-F238E27FC236}">
                <a16:creationId xmlns:a16="http://schemas.microsoft.com/office/drawing/2014/main" id="{9F25014E-8CDC-45D7-86D2-88CE3EE4E0FB}"/>
              </a:ext>
            </a:extLst>
          </p:cNvPr>
          <p:cNvGrpSpPr/>
          <p:nvPr/>
        </p:nvGrpSpPr>
        <p:grpSpPr>
          <a:xfrm>
            <a:off x="592144" y="3560623"/>
            <a:ext cx="7405847" cy="562003"/>
            <a:chOff x="563113" y="2785922"/>
            <a:chExt cx="7405847" cy="562003"/>
          </a:xfrm>
        </p:grpSpPr>
        <p:sp>
          <p:nvSpPr>
            <p:cNvPr id="47" name="Rectangle 46">
              <a:extLst>
                <a:ext uri="{FF2B5EF4-FFF2-40B4-BE49-F238E27FC236}">
                  <a16:creationId xmlns:a16="http://schemas.microsoft.com/office/drawing/2014/main" id="{3880BEF3-479E-4950-B025-0CE17842E567}"/>
                </a:ext>
              </a:extLst>
            </p:cNvPr>
            <p:cNvSpPr/>
            <p:nvPr/>
          </p:nvSpPr>
          <p:spPr>
            <a:xfrm>
              <a:off x="563113"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8" name="Rectangle 47">
              <a:extLst>
                <a:ext uri="{FF2B5EF4-FFF2-40B4-BE49-F238E27FC236}">
                  <a16:creationId xmlns:a16="http://schemas.microsoft.com/office/drawing/2014/main" id="{CEF72C39-DBEE-4A81-874D-8B4E0E3897FC}"/>
                </a:ext>
              </a:extLst>
            </p:cNvPr>
            <p:cNvSpPr/>
            <p:nvPr/>
          </p:nvSpPr>
          <p:spPr>
            <a:xfrm>
              <a:off x="2097765"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9" name="Rectangle 48">
              <a:extLst>
                <a:ext uri="{FF2B5EF4-FFF2-40B4-BE49-F238E27FC236}">
                  <a16:creationId xmlns:a16="http://schemas.microsoft.com/office/drawing/2014/main" id="{4722EA7D-0CA9-4338-B70E-10BFF3ED11EF}"/>
                </a:ext>
              </a:extLst>
            </p:cNvPr>
            <p:cNvSpPr/>
            <p:nvPr/>
          </p:nvSpPr>
          <p:spPr>
            <a:xfrm>
              <a:off x="3632417"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0" name="Rectangle 49">
              <a:extLst>
                <a:ext uri="{FF2B5EF4-FFF2-40B4-BE49-F238E27FC236}">
                  <a16:creationId xmlns:a16="http://schemas.microsoft.com/office/drawing/2014/main" id="{A1BFE24C-7916-41AD-A440-8B296FF64BA8}"/>
                </a:ext>
              </a:extLst>
            </p:cNvPr>
            <p:cNvSpPr/>
            <p:nvPr/>
          </p:nvSpPr>
          <p:spPr>
            <a:xfrm>
              <a:off x="5167069"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1" name="Rectangle 50">
              <a:extLst>
                <a:ext uri="{FF2B5EF4-FFF2-40B4-BE49-F238E27FC236}">
                  <a16:creationId xmlns:a16="http://schemas.microsoft.com/office/drawing/2014/main" id="{301157AE-7CA3-469F-97A0-890340B13BAA}"/>
                </a:ext>
              </a:extLst>
            </p:cNvPr>
            <p:cNvSpPr/>
            <p:nvPr/>
          </p:nvSpPr>
          <p:spPr>
            <a:xfrm>
              <a:off x="6701721"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D4DE8CC-E8E4-4715-9C1D-DD2840232C7C}"/>
              </a:ext>
            </a:extLst>
          </p:cNvPr>
          <p:cNvGrpSpPr/>
          <p:nvPr/>
        </p:nvGrpSpPr>
        <p:grpSpPr>
          <a:xfrm>
            <a:off x="606406" y="4279901"/>
            <a:ext cx="7405847" cy="562003"/>
            <a:chOff x="563113" y="2785922"/>
            <a:chExt cx="7405847" cy="562003"/>
          </a:xfrm>
        </p:grpSpPr>
        <p:sp>
          <p:nvSpPr>
            <p:cNvPr id="54" name="Rectangle 53">
              <a:extLst>
                <a:ext uri="{FF2B5EF4-FFF2-40B4-BE49-F238E27FC236}">
                  <a16:creationId xmlns:a16="http://schemas.microsoft.com/office/drawing/2014/main" id="{D8637F38-8469-4120-97D2-72130B75566F}"/>
                </a:ext>
              </a:extLst>
            </p:cNvPr>
            <p:cNvSpPr/>
            <p:nvPr/>
          </p:nvSpPr>
          <p:spPr>
            <a:xfrm>
              <a:off x="563113"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5" name="Rectangle 54">
              <a:extLst>
                <a:ext uri="{FF2B5EF4-FFF2-40B4-BE49-F238E27FC236}">
                  <a16:creationId xmlns:a16="http://schemas.microsoft.com/office/drawing/2014/main" id="{B72DA799-6C0F-4D2C-BF3D-D204376A791A}"/>
                </a:ext>
              </a:extLst>
            </p:cNvPr>
            <p:cNvSpPr/>
            <p:nvPr/>
          </p:nvSpPr>
          <p:spPr>
            <a:xfrm>
              <a:off x="2097765"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6" name="Rectangle 55">
              <a:extLst>
                <a:ext uri="{FF2B5EF4-FFF2-40B4-BE49-F238E27FC236}">
                  <a16:creationId xmlns:a16="http://schemas.microsoft.com/office/drawing/2014/main" id="{456B8AEB-7E42-4CA0-95F6-9AFC43C1A6AD}"/>
                </a:ext>
              </a:extLst>
            </p:cNvPr>
            <p:cNvSpPr/>
            <p:nvPr/>
          </p:nvSpPr>
          <p:spPr>
            <a:xfrm>
              <a:off x="3632417"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7" name="Rectangle 56">
              <a:extLst>
                <a:ext uri="{FF2B5EF4-FFF2-40B4-BE49-F238E27FC236}">
                  <a16:creationId xmlns:a16="http://schemas.microsoft.com/office/drawing/2014/main" id="{9C90D601-77E7-40F7-88F2-7C3ADDC4E75F}"/>
                </a:ext>
              </a:extLst>
            </p:cNvPr>
            <p:cNvSpPr/>
            <p:nvPr/>
          </p:nvSpPr>
          <p:spPr>
            <a:xfrm>
              <a:off x="5167069"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8" name="Rectangle 57">
              <a:extLst>
                <a:ext uri="{FF2B5EF4-FFF2-40B4-BE49-F238E27FC236}">
                  <a16:creationId xmlns:a16="http://schemas.microsoft.com/office/drawing/2014/main" id="{B7DF2902-B601-4FA3-BB8E-60919C38A0BE}"/>
                </a:ext>
              </a:extLst>
            </p:cNvPr>
            <p:cNvSpPr/>
            <p:nvPr/>
          </p:nvSpPr>
          <p:spPr>
            <a:xfrm>
              <a:off x="6701721"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1D85BED4-4BC4-4871-8645-5AAFA9A8CD82}"/>
              </a:ext>
            </a:extLst>
          </p:cNvPr>
          <p:cNvGrpSpPr/>
          <p:nvPr/>
        </p:nvGrpSpPr>
        <p:grpSpPr>
          <a:xfrm>
            <a:off x="607692" y="5022324"/>
            <a:ext cx="7405847" cy="562003"/>
            <a:chOff x="563113" y="2785922"/>
            <a:chExt cx="7405847" cy="562003"/>
          </a:xfrm>
        </p:grpSpPr>
        <p:sp>
          <p:nvSpPr>
            <p:cNvPr id="60" name="Rectangle 59">
              <a:extLst>
                <a:ext uri="{FF2B5EF4-FFF2-40B4-BE49-F238E27FC236}">
                  <a16:creationId xmlns:a16="http://schemas.microsoft.com/office/drawing/2014/main" id="{B72FE4AF-0BD8-4107-9DD3-977B0EFF8399}"/>
                </a:ext>
              </a:extLst>
            </p:cNvPr>
            <p:cNvSpPr/>
            <p:nvPr/>
          </p:nvSpPr>
          <p:spPr>
            <a:xfrm>
              <a:off x="563113"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1" name="Rectangle 60">
              <a:extLst>
                <a:ext uri="{FF2B5EF4-FFF2-40B4-BE49-F238E27FC236}">
                  <a16:creationId xmlns:a16="http://schemas.microsoft.com/office/drawing/2014/main" id="{F997506E-A6F8-4151-85E2-DBE38BBBC17C}"/>
                </a:ext>
              </a:extLst>
            </p:cNvPr>
            <p:cNvSpPr/>
            <p:nvPr/>
          </p:nvSpPr>
          <p:spPr>
            <a:xfrm>
              <a:off x="2097765"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2" name="Rectangle 61">
              <a:extLst>
                <a:ext uri="{FF2B5EF4-FFF2-40B4-BE49-F238E27FC236}">
                  <a16:creationId xmlns:a16="http://schemas.microsoft.com/office/drawing/2014/main" id="{8A1383CD-8C59-4C4C-82FF-390AA6FA3196}"/>
                </a:ext>
              </a:extLst>
            </p:cNvPr>
            <p:cNvSpPr/>
            <p:nvPr/>
          </p:nvSpPr>
          <p:spPr>
            <a:xfrm>
              <a:off x="3632417"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3" name="Rectangle 62">
              <a:extLst>
                <a:ext uri="{FF2B5EF4-FFF2-40B4-BE49-F238E27FC236}">
                  <a16:creationId xmlns:a16="http://schemas.microsoft.com/office/drawing/2014/main" id="{2AAA2583-9C0B-481B-A29A-05064BF64901}"/>
                </a:ext>
              </a:extLst>
            </p:cNvPr>
            <p:cNvSpPr/>
            <p:nvPr/>
          </p:nvSpPr>
          <p:spPr>
            <a:xfrm>
              <a:off x="5167069"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4" name="Rectangle 63">
              <a:extLst>
                <a:ext uri="{FF2B5EF4-FFF2-40B4-BE49-F238E27FC236}">
                  <a16:creationId xmlns:a16="http://schemas.microsoft.com/office/drawing/2014/main" id="{3D9545CF-25B2-4C0C-BD47-88DBD6806BA0}"/>
                </a:ext>
              </a:extLst>
            </p:cNvPr>
            <p:cNvSpPr/>
            <p:nvPr/>
          </p:nvSpPr>
          <p:spPr>
            <a:xfrm>
              <a:off x="6701721"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pic>
        <p:nvPicPr>
          <p:cNvPr id="73" name="Picture 72">
            <a:extLst>
              <a:ext uri="{FF2B5EF4-FFF2-40B4-BE49-F238E27FC236}">
                <a16:creationId xmlns:a16="http://schemas.microsoft.com/office/drawing/2014/main" id="{BB23CFFF-79F5-4C13-8419-AAE6299E2DE8}"/>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947103" y="5144998"/>
            <a:ext cx="941439" cy="360571"/>
          </a:xfrm>
          <a:prstGeom prst="rect">
            <a:avLst/>
          </a:prstGeom>
        </p:spPr>
      </p:pic>
      <p:pic>
        <p:nvPicPr>
          <p:cNvPr id="66" name="Picture 65">
            <a:extLst>
              <a:ext uri="{FF2B5EF4-FFF2-40B4-BE49-F238E27FC236}">
                <a16:creationId xmlns:a16="http://schemas.microsoft.com/office/drawing/2014/main" id="{6714FA99-6D3F-468B-A66F-797D8343D93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182600" y="2892300"/>
            <a:ext cx="1144302" cy="459812"/>
          </a:xfrm>
          <a:prstGeom prst="rect">
            <a:avLst/>
          </a:prstGeom>
        </p:spPr>
      </p:pic>
      <p:pic>
        <p:nvPicPr>
          <p:cNvPr id="68" name="Picture 67">
            <a:extLst>
              <a:ext uri="{FF2B5EF4-FFF2-40B4-BE49-F238E27FC236}">
                <a16:creationId xmlns:a16="http://schemas.microsoft.com/office/drawing/2014/main" id="{FC57C3E7-677E-42AB-B87A-47CDA181E29C}"/>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4690" y="2337137"/>
            <a:ext cx="1267239" cy="241468"/>
          </a:xfrm>
          <a:prstGeom prst="rect">
            <a:avLst/>
          </a:prstGeom>
        </p:spPr>
      </p:pic>
      <p:pic>
        <p:nvPicPr>
          <p:cNvPr id="67" name="Picture 66">
            <a:extLst>
              <a:ext uri="{FF2B5EF4-FFF2-40B4-BE49-F238E27FC236}">
                <a16:creationId xmlns:a16="http://schemas.microsoft.com/office/drawing/2014/main" id="{7A9C632C-6E97-4292-9F90-2C2CDB067BDF}"/>
              </a:ext>
            </a:extLst>
          </p:cNvPr>
          <p:cNvPicPr>
            <a:picLocks noChangeAspect="1"/>
          </p:cNvPicPr>
          <p:nvPr/>
        </p:nvPicPr>
        <p:blipFill>
          <a:blip r:embed="rId2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75052" y="4991886"/>
            <a:ext cx="1368976" cy="684488"/>
          </a:xfrm>
          <a:prstGeom prst="rect">
            <a:avLst/>
          </a:prstGeom>
        </p:spPr>
      </p:pic>
      <p:pic>
        <p:nvPicPr>
          <p:cNvPr id="69" name="Picture 68">
            <a:extLst>
              <a:ext uri="{FF2B5EF4-FFF2-40B4-BE49-F238E27FC236}">
                <a16:creationId xmlns:a16="http://schemas.microsoft.com/office/drawing/2014/main" id="{CF372B94-CF99-4F44-992A-BCE73DCF0107}"/>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9167" y="5012045"/>
            <a:ext cx="1165420" cy="582710"/>
          </a:xfrm>
          <a:prstGeom prst="rect">
            <a:avLst/>
          </a:prstGeom>
        </p:spPr>
      </p:pic>
      <p:pic>
        <p:nvPicPr>
          <p:cNvPr id="70" name="Picture 69">
            <a:extLst>
              <a:ext uri="{FF2B5EF4-FFF2-40B4-BE49-F238E27FC236}">
                <a16:creationId xmlns:a16="http://schemas.microsoft.com/office/drawing/2014/main" id="{0B4A39C5-801B-4B2B-94C0-8E8F83EC26EB}"/>
              </a:ext>
            </a:extLst>
          </p:cNvPr>
          <p:cNvPicPr>
            <a:picLocks noChangeAspect="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2441" y="4868237"/>
            <a:ext cx="1660255" cy="834299"/>
          </a:xfrm>
          <a:prstGeom prst="rect">
            <a:avLst/>
          </a:prstGeom>
        </p:spPr>
      </p:pic>
      <p:pic>
        <p:nvPicPr>
          <p:cNvPr id="14" name="Picture 13">
            <a:extLst>
              <a:ext uri="{FF2B5EF4-FFF2-40B4-BE49-F238E27FC236}">
                <a16:creationId xmlns:a16="http://schemas.microsoft.com/office/drawing/2014/main" id="{1FCD2BF5-7831-436F-A600-9EEA43043254}"/>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635106" y="5184292"/>
            <a:ext cx="1218023" cy="201782"/>
          </a:xfrm>
          <a:prstGeom prst="rect">
            <a:avLst/>
          </a:prstGeom>
        </p:spPr>
      </p:pic>
      <p:pic>
        <p:nvPicPr>
          <p:cNvPr id="71" name="Picture 70">
            <a:extLst>
              <a:ext uri="{FF2B5EF4-FFF2-40B4-BE49-F238E27FC236}">
                <a16:creationId xmlns:a16="http://schemas.microsoft.com/office/drawing/2014/main" id="{B3BF7543-2F60-48C3-A0EF-FC5C9806AE4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341730" y="2881831"/>
            <a:ext cx="972220" cy="511200"/>
          </a:xfrm>
          <a:prstGeom prst="rect">
            <a:avLst/>
          </a:prstGeom>
        </p:spPr>
      </p:pic>
      <p:pic>
        <p:nvPicPr>
          <p:cNvPr id="75" name="Picture 74">
            <a:extLst>
              <a:ext uri="{FF2B5EF4-FFF2-40B4-BE49-F238E27FC236}">
                <a16:creationId xmlns:a16="http://schemas.microsoft.com/office/drawing/2014/main" id="{9CB35519-2CF8-4771-9A6D-738C708643C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803798" y="1581028"/>
            <a:ext cx="1093517" cy="300130"/>
          </a:xfrm>
          <a:prstGeom prst="rect">
            <a:avLst/>
          </a:prstGeom>
        </p:spPr>
      </p:pic>
      <p:pic>
        <p:nvPicPr>
          <p:cNvPr id="74" name="Picture 26" descr="Related image">
            <a:extLst>
              <a:ext uri="{FF2B5EF4-FFF2-40B4-BE49-F238E27FC236}">
                <a16:creationId xmlns:a16="http://schemas.microsoft.com/office/drawing/2014/main" id="{CF6488C0-E535-467E-9B7B-9731490BE006}"/>
              </a:ext>
            </a:extLst>
          </p:cNvPr>
          <p:cNvPicPr>
            <a:picLocks noChangeAspect="1" noChangeArrowheads="1"/>
          </p:cNvPicPr>
          <p:nvPr/>
        </p:nvPicPr>
        <p:blipFill>
          <a:blip r:embed="rId29" cstate="hqprint">
            <a:extLst>
              <a:ext uri="{28A0092B-C50C-407E-A947-70E740481C1C}">
                <a14:useLocalDpi xmlns:a14="http://schemas.microsoft.com/office/drawing/2010/main" val="0"/>
              </a:ext>
            </a:extLst>
          </a:blip>
          <a:srcRect/>
          <a:stretch>
            <a:fillRect/>
          </a:stretch>
        </p:blipFill>
        <p:spPr bwMode="auto">
          <a:xfrm>
            <a:off x="703959" y="2892301"/>
            <a:ext cx="941439" cy="50084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2" descr="Image result for Escorts limited logo">
            <a:extLst>
              <a:ext uri="{FF2B5EF4-FFF2-40B4-BE49-F238E27FC236}">
                <a16:creationId xmlns:a16="http://schemas.microsoft.com/office/drawing/2014/main" id="{CC903E7C-DC56-4B4F-8E2F-21C10FE883FA}"/>
              </a:ext>
            </a:extLst>
          </p:cNvPr>
          <p:cNvPicPr>
            <a:picLocks noChangeAspect="1" noChangeArrowheads="1"/>
          </p:cNvPicPr>
          <p:nvPr/>
        </p:nvPicPr>
        <p:blipFill>
          <a:blip r:embed="rId30" cstate="hqprint">
            <a:extLst>
              <a:ext uri="{28A0092B-C50C-407E-A947-70E740481C1C}">
                <a14:useLocalDpi xmlns:a14="http://schemas.microsoft.com/office/drawing/2010/main" val="0"/>
              </a:ext>
            </a:extLst>
          </a:blip>
          <a:srcRect/>
          <a:stretch>
            <a:fillRect/>
          </a:stretch>
        </p:blipFill>
        <p:spPr bwMode="auto">
          <a:xfrm>
            <a:off x="855050" y="3598287"/>
            <a:ext cx="639254" cy="53035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Tata Steel (@TataSteelLtd) | Twitter">
            <a:extLst>
              <a:ext uri="{FF2B5EF4-FFF2-40B4-BE49-F238E27FC236}">
                <a16:creationId xmlns:a16="http://schemas.microsoft.com/office/drawing/2014/main" id="{5A72D211-326B-488A-96B3-77A092A5783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1365" t="32661" r="3123" b="30356"/>
          <a:stretch/>
        </p:blipFill>
        <p:spPr bwMode="auto">
          <a:xfrm>
            <a:off x="553510" y="1544473"/>
            <a:ext cx="1230251" cy="46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369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D4057-E137-46AE-BB31-E53FB0D2819E}"/>
              </a:ext>
            </a:extLst>
          </p:cNvPr>
          <p:cNvSpPr txBox="1"/>
          <p:nvPr/>
        </p:nvSpPr>
        <p:spPr>
          <a:xfrm>
            <a:off x="-301449" y="32531"/>
            <a:ext cx="5813247" cy="338554"/>
          </a:xfrm>
          <a:prstGeom prst="rect">
            <a:avLst/>
          </a:prstGeom>
          <a:noFill/>
        </p:spPr>
        <p:txBody>
          <a:bodyPr wrap="square" rtlCol="0">
            <a:spAutoFit/>
          </a:bodyPr>
          <a:lstStyle/>
          <a:p>
            <a:pPr marL="401638"/>
            <a:r>
              <a:rPr lang="en-US" sz="1600" b="1" dirty="0">
                <a:solidFill>
                  <a:schemeClr val="bg2">
                    <a:lumMod val="25000"/>
                  </a:schemeClr>
                </a:solidFill>
                <a:latin typeface="Montserrat"/>
                <a:ea typeface="Roboto" pitchFamily="2" charset="0"/>
                <a:cs typeface="Arial" panose="020B0604020202020204" pitchFamily="34" charset="0"/>
              </a:rPr>
              <a:t>TESTIMONIALS</a:t>
            </a:r>
            <a:endParaRPr lang="en-US" sz="1600" b="1" dirty="0">
              <a:solidFill>
                <a:srgbClr val="94AA43"/>
              </a:solidFill>
              <a:latin typeface="Montserrat"/>
              <a:ea typeface="Roboto" pitchFamily="2" charset="0"/>
              <a:cs typeface="Arial" panose="020B0604020202020204" pitchFamily="34" charset="0"/>
            </a:endParaRPr>
          </a:p>
        </p:txBody>
      </p:sp>
      <p:sp>
        <p:nvSpPr>
          <p:cNvPr id="36" name="TextBox 35">
            <a:extLst>
              <a:ext uri="{FF2B5EF4-FFF2-40B4-BE49-F238E27FC236}">
                <a16:creationId xmlns:a16="http://schemas.microsoft.com/office/drawing/2014/main" id="{B26BE850-A30B-4439-97C9-A7B97E618724}"/>
              </a:ext>
            </a:extLst>
          </p:cNvPr>
          <p:cNvSpPr txBox="1"/>
          <p:nvPr/>
        </p:nvSpPr>
        <p:spPr>
          <a:xfrm>
            <a:off x="3345377" y="2049629"/>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33" name="TextBox 32">
            <a:extLst>
              <a:ext uri="{FF2B5EF4-FFF2-40B4-BE49-F238E27FC236}">
                <a16:creationId xmlns:a16="http://schemas.microsoft.com/office/drawing/2014/main" id="{A169B078-3DA5-4735-8E8A-F2E11C0AA5B1}"/>
              </a:ext>
            </a:extLst>
          </p:cNvPr>
          <p:cNvSpPr txBox="1"/>
          <p:nvPr/>
        </p:nvSpPr>
        <p:spPr>
          <a:xfrm>
            <a:off x="4843191" y="2496274"/>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32" name="TextBox 31">
            <a:extLst>
              <a:ext uri="{FF2B5EF4-FFF2-40B4-BE49-F238E27FC236}">
                <a16:creationId xmlns:a16="http://schemas.microsoft.com/office/drawing/2014/main" id="{1106763A-18D2-4CDD-945B-52A0BD737831}"/>
              </a:ext>
            </a:extLst>
          </p:cNvPr>
          <p:cNvSpPr txBox="1"/>
          <p:nvPr/>
        </p:nvSpPr>
        <p:spPr>
          <a:xfrm>
            <a:off x="5236152" y="3702694"/>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34" name="TextBox 33">
            <a:extLst>
              <a:ext uri="{FF2B5EF4-FFF2-40B4-BE49-F238E27FC236}">
                <a16:creationId xmlns:a16="http://schemas.microsoft.com/office/drawing/2014/main" id="{31D6A49F-DEE5-4E08-BF31-B47B231D4DD5}"/>
              </a:ext>
            </a:extLst>
          </p:cNvPr>
          <p:cNvSpPr txBox="1"/>
          <p:nvPr/>
        </p:nvSpPr>
        <p:spPr>
          <a:xfrm>
            <a:off x="2605175" y="2832071"/>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35" name="TextBox 34">
            <a:extLst>
              <a:ext uri="{FF2B5EF4-FFF2-40B4-BE49-F238E27FC236}">
                <a16:creationId xmlns:a16="http://schemas.microsoft.com/office/drawing/2014/main" id="{2F596665-A8F3-48AA-8A85-1AA6FDE99B7E}"/>
              </a:ext>
            </a:extLst>
          </p:cNvPr>
          <p:cNvSpPr txBox="1"/>
          <p:nvPr/>
        </p:nvSpPr>
        <p:spPr>
          <a:xfrm>
            <a:off x="4671044" y="460582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37" name="TextBox 36">
            <a:extLst>
              <a:ext uri="{FF2B5EF4-FFF2-40B4-BE49-F238E27FC236}">
                <a16:creationId xmlns:a16="http://schemas.microsoft.com/office/drawing/2014/main" id="{E8EE1574-A2C0-4EC2-BC87-38AF27C6E546}"/>
              </a:ext>
            </a:extLst>
          </p:cNvPr>
          <p:cNvSpPr txBox="1"/>
          <p:nvPr/>
        </p:nvSpPr>
        <p:spPr>
          <a:xfrm>
            <a:off x="3247841" y="480726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sp>
        <p:nvSpPr>
          <p:cNvPr id="10" name="TextBox 9">
            <a:extLst>
              <a:ext uri="{FF2B5EF4-FFF2-40B4-BE49-F238E27FC236}">
                <a16:creationId xmlns:a16="http://schemas.microsoft.com/office/drawing/2014/main" id="{4AD893F2-E352-4C9A-A2CC-F8A59536F962}"/>
              </a:ext>
            </a:extLst>
          </p:cNvPr>
          <p:cNvSpPr txBox="1"/>
          <p:nvPr/>
        </p:nvSpPr>
        <p:spPr>
          <a:xfrm>
            <a:off x="312242" y="1285504"/>
            <a:ext cx="4186127"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 was indeed a very good experience .TechSci was able to provide us with all the details that we were looking in the study. A special thanks to the team for the strong support throughout the entire product launch journey. </a:t>
            </a:r>
          </a:p>
          <a:p>
            <a:pPr algn="r"/>
            <a:r>
              <a:rPr lang="en-US" sz="1000" i="1" dirty="0">
                <a:solidFill>
                  <a:srgbClr val="2B8A85"/>
                </a:solidFill>
                <a:latin typeface="Arial" panose="020B0604020202020204" pitchFamily="34" charset="0"/>
                <a:cs typeface="Arial" panose="020B0604020202020204" pitchFamily="34" charset="0"/>
              </a:rPr>
              <a:t>Mr. </a:t>
            </a:r>
            <a:r>
              <a:rPr lang="en-US" sz="1000" i="1" dirty="0" err="1">
                <a:solidFill>
                  <a:srgbClr val="2B8A85"/>
                </a:solidFill>
                <a:latin typeface="Arial" panose="020B0604020202020204" pitchFamily="34" charset="0"/>
                <a:cs typeface="Arial" panose="020B0604020202020204" pitchFamily="34" charset="0"/>
              </a:rPr>
              <a:t>Vivek</a:t>
            </a:r>
            <a:r>
              <a:rPr lang="en-US" sz="1000" i="1" dirty="0">
                <a:solidFill>
                  <a:srgbClr val="2B8A85"/>
                </a:solidFill>
                <a:latin typeface="Arial" panose="020B0604020202020204" pitchFamily="34" charset="0"/>
                <a:cs typeface="Arial" panose="020B0604020202020204" pitchFamily="34" charset="0"/>
              </a:rPr>
              <a:t> Chopra</a:t>
            </a:r>
          </a:p>
          <a:p>
            <a:pPr algn="r"/>
            <a:r>
              <a:rPr lang="en-US" sz="1000" i="1" dirty="0">
                <a:solidFill>
                  <a:srgbClr val="2B8A85"/>
                </a:solidFill>
                <a:latin typeface="Arial" panose="020B0604020202020204" pitchFamily="34" charset="0"/>
                <a:cs typeface="Arial" panose="020B0604020202020204" pitchFamily="34" charset="0"/>
              </a:rPr>
              <a:t>Product Development Team</a:t>
            </a:r>
          </a:p>
          <a:p>
            <a:pPr algn="r"/>
            <a:r>
              <a:rPr lang="en-US" sz="1000" i="1" dirty="0">
                <a:solidFill>
                  <a:srgbClr val="2B8A85"/>
                </a:solidFill>
                <a:latin typeface="Arial" panose="020B0604020202020204" pitchFamily="34" charset="0"/>
                <a:cs typeface="Arial" panose="020B0604020202020204" pitchFamily="34" charset="0"/>
              </a:rPr>
              <a:t>Panasonic India Pvt.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14D2B6D-79B3-4AEC-95CD-6B0558400D1B}"/>
              </a:ext>
            </a:extLst>
          </p:cNvPr>
          <p:cNvSpPr txBox="1"/>
          <p:nvPr/>
        </p:nvSpPr>
        <p:spPr>
          <a:xfrm>
            <a:off x="312241" y="2849260"/>
            <a:ext cx="4215277" cy="1803257"/>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am satisfied with overall performance of TechSci Research.  Weekly updates before the final report were especially helpful and reassuring.  Additional requests on the content of the interim and/or final reports were handled in a swift and professional manner.</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Shin </a:t>
            </a:r>
            <a:r>
              <a:rPr lang="en-US" sz="1000" i="1" dirty="0" err="1">
                <a:solidFill>
                  <a:srgbClr val="2B8A85"/>
                </a:solidFill>
                <a:latin typeface="Arial" panose="020B0604020202020204" pitchFamily="34" charset="0"/>
                <a:cs typeface="Arial" panose="020B0604020202020204" pitchFamily="34" charset="0"/>
              </a:rPr>
              <a:t>Dosho</a:t>
            </a:r>
            <a:r>
              <a:rPr lang="en-US" sz="1000" i="1" dirty="0">
                <a:solidFill>
                  <a:srgbClr val="2B8A85"/>
                </a:solidFill>
                <a:latin typeface="Arial" panose="020B0604020202020204" pitchFamily="34" charset="0"/>
                <a:cs typeface="Arial" panose="020B0604020202020204" pitchFamily="34" charset="0"/>
              </a:rPr>
              <a:t>, </a:t>
            </a:r>
          </a:p>
          <a:p>
            <a:pPr algn="r"/>
            <a:r>
              <a:rPr lang="en-US" sz="1000" i="1" dirty="0">
                <a:solidFill>
                  <a:srgbClr val="2B8A85"/>
                </a:solidFill>
                <a:latin typeface="Arial" panose="020B0604020202020204" pitchFamily="34" charset="0"/>
                <a:cs typeface="Arial" panose="020B0604020202020204" pitchFamily="34" charset="0"/>
              </a:rPr>
              <a:t>Member Board of Directors, </a:t>
            </a:r>
          </a:p>
          <a:p>
            <a:pPr algn="r"/>
            <a:r>
              <a:rPr lang="en-US" sz="1000" i="1" dirty="0">
                <a:solidFill>
                  <a:srgbClr val="2B8A85"/>
                </a:solidFill>
                <a:latin typeface="Arial" panose="020B0604020202020204" pitchFamily="34" charset="0"/>
                <a:cs typeface="Arial" panose="020B0604020202020204" pitchFamily="34" charset="0"/>
              </a:rPr>
              <a:t>Osaka Gas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9910EB9-73A9-4049-A651-006A776CD58F}"/>
              </a:ext>
            </a:extLst>
          </p:cNvPr>
          <p:cNvSpPr txBox="1"/>
          <p:nvPr/>
        </p:nvSpPr>
        <p:spPr>
          <a:xfrm>
            <a:off x="4863074" y="4758111"/>
            <a:ext cx="3909212"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admit that </a:t>
            </a:r>
            <a:r>
              <a:rPr lang="en-US" sz="1000" i="1" dirty="0" err="1">
                <a:solidFill>
                  <a:schemeClr val="tx1">
                    <a:lumMod val="65000"/>
                    <a:lumOff val="35000"/>
                  </a:schemeClr>
                </a:solidFill>
                <a:latin typeface="Arial" panose="020B0604020202020204" pitchFamily="34" charset="0"/>
                <a:cs typeface="Arial" panose="020B0604020202020204" pitchFamily="34" charset="0"/>
              </a:rPr>
              <a:t>TechSci’s</a:t>
            </a:r>
            <a:r>
              <a:rPr lang="en-US" sz="1000" i="1" dirty="0">
                <a:solidFill>
                  <a:schemeClr val="tx1">
                    <a:lumMod val="65000"/>
                    <a:lumOff val="35000"/>
                  </a:schemeClr>
                </a:solidFill>
                <a:latin typeface="Arial" panose="020B0604020202020204" pitchFamily="34" charset="0"/>
                <a:cs typeface="Arial" panose="020B0604020202020204" pitchFamily="34" charset="0"/>
              </a:rPr>
              <a:t> in-depth knowledge on the market and cooperation with face-to-face meeting was very helpful.</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Eugene Kim</a:t>
            </a:r>
          </a:p>
          <a:p>
            <a:pPr algn="r"/>
            <a:r>
              <a:rPr lang="en-US" sz="1000" i="1" dirty="0">
                <a:solidFill>
                  <a:srgbClr val="2B8A85"/>
                </a:solidFill>
                <a:latin typeface="Arial" panose="020B0604020202020204" pitchFamily="34" charset="0"/>
                <a:cs typeface="Arial" panose="020B0604020202020204" pitchFamily="34" charset="0"/>
              </a:rPr>
              <a:t>Financial Planning Division</a:t>
            </a:r>
          </a:p>
          <a:p>
            <a:pPr algn="r"/>
            <a:r>
              <a:rPr lang="en-US" sz="1000" i="1" dirty="0">
                <a:solidFill>
                  <a:srgbClr val="2B8A85"/>
                </a:solidFill>
                <a:latin typeface="Arial" panose="020B0604020202020204" pitchFamily="34" charset="0"/>
                <a:cs typeface="Arial" panose="020B0604020202020204" pitchFamily="34" charset="0"/>
              </a:rPr>
              <a:t>LG Electronics</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01127A-1D8E-4824-AEB3-28134C7C2E44}"/>
              </a:ext>
            </a:extLst>
          </p:cNvPr>
          <p:cNvSpPr txBox="1"/>
          <p:nvPr/>
        </p:nvSpPr>
        <p:spPr>
          <a:xfrm>
            <a:off x="4834804" y="1285504"/>
            <a:ext cx="3937490"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Given the objective of the report was to understand overall opportunity landscape of Sensors, a more detailed explanation of the manufacturing process, value chain activities and player landscape have attributed higher value to the report.</a:t>
            </a:r>
          </a:p>
          <a:p>
            <a:pPr algn="r"/>
            <a:r>
              <a:rPr lang="en-US" sz="1000" i="1" dirty="0">
                <a:solidFill>
                  <a:srgbClr val="2B8A85"/>
                </a:solidFill>
                <a:latin typeface="Arial" panose="020B0604020202020204" pitchFamily="34" charset="0"/>
                <a:cs typeface="Arial" panose="020B0604020202020204" pitchFamily="34" charset="0"/>
              </a:rPr>
              <a:t>Mr. Sameer Seth</a:t>
            </a:r>
          </a:p>
          <a:p>
            <a:pPr algn="r"/>
            <a:r>
              <a:rPr lang="en-US" sz="1000" i="1" dirty="0">
                <a:solidFill>
                  <a:srgbClr val="2B8A85"/>
                </a:solidFill>
                <a:latin typeface="Arial" panose="020B0604020202020204" pitchFamily="34" charset="0"/>
                <a:cs typeface="Arial" panose="020B0604020202020204" pitchFamily="34" charset="0"/>
              </a:rPr>
              <a:t>Corporate Strategy</a:t>
            </a:r>
          </a:p>
          <a:p>
            <a:pPr algn="r"/>
            <a:r>
              <a:rPr lang="en-US" sz="1000" i="1" dirty="0">
                <a:solidFill>
                  <a:srgbClr val="2B8A85"/>
                </a:solidFill>
                <a:latin typeface="Arial" panose="020B0604020202020204" pitchFamily="34" charset="0"/>
                <a:cs typeface="Arial" panose="020B0604020202020204" pitchFamily="34" charset="0"/>
              </a:rPr>
              <a:t>JK Organization</a:t>
            </a:r>
          </a:p>
        </p:txBody>
      </p:sp>
      <p:sp>
        <p:nvSpPr>
          <p:cNvPr id="14" name="TextBox 13">
            <a:extLst>
              <a:ext uri="{FF2B5EF4-FFF2-40B4-BE49-F238E27FC236}">
                <a16:creationId xmlns:a16="http://schemas.microsoft.com/office/drawing/2014/main" id="{C03B268F-8526-4829-B658-1831DD4675E0}"/>
              </a:ext>
            </a:extLst>
          </p:cNvPr>
          <p:cNvSpPr txBox="1"/>
          <p:nvPr/>
        </p:nvSpPr>
        <p:spPr>
          <a:xfrm>
            <a:off x="312240" y="4720941"/>
            <a:ext cx="4166608"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The quality of report was very good. The amount of time taken for the 10% free customization was a little long. The response was excellent.</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Manager – Strategy</a:t>
            </a:r>
          </a:p>
          <a:p>
            <a:pPr algn="r"/>
            <a:r>
              <a:rPr lang="en-US" sz="1000" i="1" dirty="0">
                <a:solidFill>
                  <a:srgbClr val="2B8A85"/>
                </a:solidFill>
                <a:latin typeface="Arial" panose="020B0604020202020204" pitchFamily="34" charset="0"/>
                <a:cs typeface="Arial" panose="020B0604020202020204" pitchFamily="34" charset="0"/>
              </a:rPr>
              <a:t>Shapoorji Pallonji and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A4D50AD-7239-4CD0-B558-2149B215367C}"/>
              </a:ext>
            </a:extLst>
          </p:cNvPr>
          <p:cNvSpPr txBox="1"/>
          <p:nvPr/>
        </p:nvSpPr>
        <p:spPr>
          <a:xfrm>
            <a:off x="4891347" y="2991314"/>
            <a:ext cx="3880940"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It’s a good piece of information when the company doesn’t have any information in the market as it combines qualitative &amp; quantitative data. This why if I’m tasked to find data on an unknown market, I would probably contact you back.</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Thomas </a:t>
            </a:r>
            <a:r>
              <a:rPr lang="en-US" sz="1000" i="1" dirty="0" err="1">
                <a:solidFill>
                  <a:srgbClr val="2B8A85"/>
                </a:solidFill>
                <a:latin typeface="Arial" panose="020B0604020202020204" pitchFamily="34" charset="0"/>
                <a:cs typeface="Arial" panose="020B0604020202020204" pitchFamily="34" charset="0"/>
              </a:rPr>
              <a:t>Wiegele</a:t>
            </a: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Marketing Strategy</a:t>
            </a:r>
          </a:p>
          <a:p>
            <a:pPr algn="r"/>
            <a:r>
              <a:rPr lang="en-US" sz="1000" i="1" dirty="0">
                <a:solidFill>
                  <a:srgbClr val="2B8A85"/>
                </a:solidFill>
                <a:latin typeface="Arial" panose="020B0604020202020204" pitchFamily="34" charset="0"/>
                <a:cs typeface="Arial" panose="020B0604020202020204" pitchFamily="34" charset="0"/>
              </a:rPr>
              <a:t>BSH Home Appliances </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7E47082A-EADA-4509-9735-E23767E61E10}"/>
              </a:ext>
            </a:extLst>
          </p:cNvPr>
          <p:cNvCxnSpPr>
            <a:cxnSpLocks/>
          </p:cNvCxnSpPr>
          <p:nvPr/>
        </p:nvCxnSpPr>
        <p:spPr>
          <a:xfrm>
            <a:off x="4696344" y="1471033"/>
            <a:ext cx="0" cy="44679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13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D4057-E137-46AE-BB31-E53FB0D2819E}"/>
              </a:ext>
            </a:extLst>
          </p:cNvPr>
          <p:cNvSpPr txBox="1"/>
          <p:nvPr/>
        </p:nvSpPr>
        <p:spPr>
          <a:xfrm>
            <a:off x="-328743" y="40944"/>
            <a:ext cx="5813247" cy="338554"/>
          </a:xfrm>
          <a:prstGeom prst="rect">
            <a:avLst/>
          </a:prstGeom>
          <a:noFill/>
        </p:spPr>
        <p:txBody>
          <a:bodyPr wrap="square" rtlCol="0">
            <a:spAutoFit/>
          </a:bodyPr>
          <a:lstStyle/>
          <a:p>
            <a:pPr marL="401638"/>
            <a:r>
              <a:rPr lang="en-US" sz="1600" b="1" dirty="0">
                <a:latin typeface="Montserrat"/>
                <a:ea typeface="Roboto" pitchFamily="2" charset="0"/>
                <a:cs typeface="Arial" panose="020B0604020202020204" pitchFamily="34" charset="0"/>
              </a:rPr>
              <a:t>AWARDS </a:t>
            </a:r>
            <a:r>
              <a:rPr lang="en-US" sz="1600" b="1" dirty="0">
                <a:latin typeface="Montserrat"/>
                <a:cs typeface="Arial" panose="020B0604020202020204" pitchFamily="34" charset="0"/>
              </a:rPr>
              <a:t>&amp;</a:t>
            </a:r>
            <a:r>
              <a:rPr lang="en-US" sz="1600" b="1" dirty="0">
                <a:latin typeface="Montserrat"/>
                <a:ea typeface="Roboto" pitchFamily="2" charset="0"/>
                <a:cs typeface="Arial" panose="020B0604020202020204" pitchFamily="34" charset="0"/>
              </a:rPr>
              <a:t> </a:t>
            </a:r>
            <a:r>
              <a:rPr lang="en-US" sz="1600" b="1" dirty="0">
                <a:latin typeface="Montserrat"/>
                <a:cs typeface="Arial" panose="020B0604020202020204" pitchFamily="34" charset="0"/>
              </a:rPr>
              <a:t>RECOGNITIONS </a:t>
            </a:r>
          </a:p>
        </p:txBody>
      </p:sp>
      <p:pic>
        <p:nvPicPr>
          <p:cNvPr id="17" name="Picture 16">
            <a:extLst>
              <a:ext uri="{FF2B5EF4-FFF2-40B4-BE49-F238E27FC236}">
                <a16:creationId xmlns:a16="http://schemas.microsoft.com/office/drawing/2014/main" id="{02752296-29C2-4D2D-B417-E240D94D0094}"/>
              </a:ext>
            </a:extLst>
          </p:cNvPr>
          <p:cNvPicPr/>
          <p:nvPr/>
        </p:nvPicPr>
        <p:blipFill>
          <a:blip r:embed="rId3"/>
          <a:stretch>
            <a:fillRect/>
          </a:stretch>
        </p:blipFill>
        <p:spPr>
          <a:xfrm>
            <a:off x="180775" y="1016933"/>
            <a:ext cx="8562043" cy="4824134"/>
          </a:xfrm>
          <a:prstGeom prst="rect">
            <a:avLst/>
          </a:prstGeom>
        </p:spPr>
      </p:pic>
    </p:spTree>
    <p:extLst>
      <p:ext uri="{BB962C8B-B14F-4D97-AF65-F5344CB8AC3E}">
        <p14:creationId xmlns:p14="http://schemas.microsoft.com/office/powerpoint/2010/main" val="3719648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8B02E-6B74-4067-896D-453ABFA3080A}"/>
              </a:ext>
            </a:extLst>
          </p:cNvPr>
          <p:cNvGrpSpPr/>
          <p:nvPr/>
        </p:nvGrpSpPr>
        <p:grpSpPr>
          <a:xfrm>
            <a:off x="613591" y="2375685"/>
            <a:ext cx="5713580" cy="3275460"/>
            <a:chOff x="609600" y="1919264"/>
            <a:chExt cx="7074989" cy="4434233"/>
          </a:xfrm>
        </p:grpSpPr>
        <p:pic>
          <p:nvPicPr>
            <p:cNvPr id="3" name="Picture 2">
              <a:extLst>
                <a:ext uri="{FF2B5EF4-FFF2-40B4-BE49-F238E27FC236}">
                  <a16:creationId xmlns:a16="http://schemas.microsoft.com/office/drawing/2014/main" id="{12985E1F-3F90-45E3-888D-ACB38A7C7C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521578">
              <a:off x="3256997" y="3933700"/>
              <a:ext cx="1766455" cy="2286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5C8ACE8-AEAB-4A25-83D8-5D7CFE7279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21084413">
              <a:off x="609600" y="1989934"/>
              <a:ext cx="2298228" cy="318210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A4E31A2-E3C1-4B8B-9ECD-7477891834CD}"/>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rot="19859019">
              <a:off x="896804" y="3349157"/>
              <a:ext cx="1192601" cy="30043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1B116C-831E-4A60-ABF8-7FB42B053F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53332" y="2147350"/>
              <a:ext cx="1487985" cy="18626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60F4994-56E9-4488-980D-22E57168BC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082717">
              <a:off x="4386515" y="4306252"/>
              <a:ext cx="1541775" cy="199523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0F74CBA-C71B-42C9-BECE-A223AC7A98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715869">
              <a:off x="4578616" y="2194640"/>
              <a:ext cx="1765040" cy="228417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6E32097-750F-4E1E-805E-D4B798941A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1297443">
              <a:off x="5940080" y="1919264"/>
              <a:ext cx="1647724" cy="21323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7CFC236-2608-4755-9063-E375E4FF7F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262214">
              <a:off x="5919855" y="3920471"/>
              <a:ext cx="1764734" cy="228377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25A5463-1BC6-4739-94FB-245F79D903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692066">
              <a:off x="1842461" y="3253408"/>
              <a:ext cx="2057400" cy="3068664"/>
            </a:xfrm>
            <a:prstGeom prst="rect">
              <a:avLst/>
            </a:prstGeom>
            <a:ln>
              <a:noFill/>
            </a:ln>
            <a:effectLst>
              <a:outerShdw blurRad="292100" dist="139700" dir="2700000" algn="tl" rotWithShape="0">
                <a:srgbClr val="333333">
                  <a:alpha val="65000"/>
                </a:srgbClr>
              </a:outerShdw>
            </a:effectLst>
          </p:spPr>
        </p:pic>
      </p:grpSp>
      <p:sp>
        <p:nvSpPr>
          <p:cNvPr id="13" name="Rectangle 12">
            <a:extLst>
              <a:ext uri="{FF2B5EF4-FFF2-40B4-BE49-F238E27FC236}">
                <a16:creationId xmlns:a16="http://schemas.microsoft.com/office/drawing/2014/main" id="{91EBC22B-CD41-4171-BFA0-716095A8BA6F}"/>
              </a:ext>
            </a:extLst>
          </p:cNvPr>
          <p:cNvSpPr/>
          <p:nvPr/>
        </p:nvSpPr>
        <p:spPr>
          <a:xfrm>
            <a:off x="341913" y="1624495"/>
            <a:ext cx="3743924" cy="646331"/>
          </a:xfrm>
          <a:prstGeom prst="rect">
            <a:avLst/>
          </a:prstGeom>
        </p:spPr>
        <p:txBody>
          <a:bodyPr wrap="square">
            <a:spAutoFit/>
          </a:bodyPr>
          <a:lstStyle/>
          <a:p>
            <a:r>
              <a:rPr lang="en-US" sz="1200" b="1" dirty="0">
                <a:solidFill>
                  <a:schemeClr val="bg2">
                    <a:lumMod val="25000"/>
                  </a:schemeClr>
                </a:solidFill>
                <a:latin typeface="Neue Haas Grotesk Display Std 75"/>
              </a:rPr>
              <a:t>Our research findings have been widely covered by most prestigious and credible media houses across the world. </a:t>
            </a:r>
          </a:p>
        </p:txBody>
      </p:sp>
      <p:sp>
        <p:nvSpPr>
          <p:cNvPr id="18" name="Title 1">
            <a:extLst>
              <a:ext uri="{FF2B5EF4-FFF2-40B4-BE49-F238E27FC236}">
                <a16:creationId xmlns:a16="http://schemas.microsoft.com/office/drawing/2014/main" id="{CB8F0CEA-55AF-4355-A88B-95F68C446DC5}"/>
              </a:ext>
            </a:extLst>
          </p:cNvPr>
          <p:cNvSpPr txBox="1">
            <a:spLocks/>
          </p:cNvSpPr>
          <p:nvPr/>
        </p:nvSpPr>
        <p:spPr>
          <a:xfrm>
            <a:off x="841035" y="-1106305"/>
            <a:ext cx="4254725" cy="392415"/>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nSpc>
                <a:spcPct val="90000"/>
              </a:lnSpc>
              <a:spcBef>
                <a:spcPct val="0"/>
              </a:spcBef>
            </a:pPr>
            <a:endParaRPr lang="en-US" sz="2100" b="0" spc="-113" dirty="0">
              <a:solidFill>
                <a:srgbClr val="0D3743"/>
              </a:solidFill>
              <a:latin typeface="Montserrat" panose="02000505000000020004" pitchFamily="2" charset="0"/>
              <a:cs typeface="+mj-cs"/>
            </a:endParaRPr>
          </a:p>
        </p:txBody>
      </p:sp>
      <p:sp>
        <p:nvSpPr>
          <p:cNvPr id="21" name="Title 5">
            <a:extLst>
              <a:ext uri="{FF2B5EF4-FFF2-40B4-BE49-F238E27FC236}">
                <a16:creationId xmlns:a16="http://schemas.microsoft.com/office/drawing/2014/main" id="{A1D90C61-2F96-48C5-A418-D9BE31FB9DB6}"/>
              </a:ext>
            </a:extLst>
          </p:cNvPr>
          <p:cNvSpPr txBox="1">
            <a:spLocks/>
          </p:cNvSpPr>
          <p:nvPr/>
        </p:nvSpPr>
        <p:spPr>
          <a:xfrm>
            <a:off x="103273" y="84886"/>
            <a:ext cx="6914049" cy="6807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2">
                    <a:lumMod val="25000"/>
                  </a:schemeClr>
                </a:solidFill>
                <a:latin typeface="Montserrat"/>
                <a:cs typeface="Arial" panose="020B0604020202020204" pitchFamily="34" charset="0"/>
              </a:rPr>
              <a:t>TECHSCI IN </a:t>
            </a:r>
            <a:r>
              <a:rPr lang="en-US" sz="1600" b="1" dirty="0">
                <a:latin typeface="Montserrat"/>
                <a:ea typeface="+mn-ea"/>
                <a:cs typeface="Arial" panose="020B0604020202020204" pitchFamily="34" charset="0"/>
              </a:rPr>
              <a:t>MEDIA</a:t>
            </a:r>
          </a:p>
        </p:txBody>
      </p:sp>
      <p:pic>
        <p:nvPicPr>
          <p:cNvPr id="22" name="Picture 2" descr="The Economic Times">
            <a:extLst>
              <a:ext uri="{FF2B5EF4-FFF2-40B4-BE49-F238E27FC236}">
                <a16:creationId xmlns:a16="http://schemas.microsoft.com/office/drawing/2014/main" id="{3DFAFA70-13B6-44EC-AC27-67269566A3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2377" y="3540457"/>
            <a:ext cx="1618032" cy="1470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86B6F62D-3559-47F7-A464-6A922A21A53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71754" y="3769058"/>
            <a:ext cx="856556" cy="6852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nbc">
            <a:extLst>
              <a:ext uri="{FF2B5EF4-FFF2-40B4-BE49-F238E27FC236}">
                <a16:creationId xmlns:a16="http://schemas.microsoft.com/office/drawing/2014/main" id="{366C962F-CE9A-4517-98B7-A5C1C640D2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0074" y="1997407"/>
            <a:ext cx="702641" cy="5225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bloomberg logo orange">
            <a:extLst>
              <a:ext uri="{FF2B5EF4-FFF2-40B4-BE49-F238E27FC236}">
                <a16:creationId xmlns:a16="http://schemas.microsoft.com/office/drawing/2014/main" id="{2ED6F52C-255E-4E50-A12A-9EA9D5C34B9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40632" y="2683207"/>
            <a:ext cx="1257300" cy="2527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reuters">
            <a:extLst>
              <a:ext uri="{FF2B5EF4-FFF2-40B4-BE49-F238E27FC236}">
                <a16:creationId xmlns:a16="http://schemas.microsoft.com/office/drawing/2014/main" id="{9298DC27-2B53-465B-8675-D255F5B59C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80709" y="2911807"/>
            <a:ext cx="1377149" cy="6033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business world logo">
            <a:extLst>
              <a:ext uri="{FF2B5EF4-FFF2-40B4-BE49-F238E27FC236}">
                <a16:creationId xmlns:a16="http://schemas.microsoft.com/office/drawing/2014/main" id="{C7FBACA1-11AB-4C0A-AA1E-3E28F8654FDD}"/>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0929" b="34436"/>
          <a:stretch/>
        </p:blipFill>
        <p:spPr bwMode="auto">
          <a:xfrm>
            <a:off x="7224739" y="4519483"/>
            <a:ext cx="1190558" cy="2226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forbes logo">
            <a:extLst>
              <a:ext uri="{FF2B5EF4-FFF2-40B4-BE49-F238E27FC236}">
                <a16:creationId xmlns:a16="http://schemas.microsoft.com/office/drawing/2014/main" id="{F1307A12-A8F6-4D9C-86C1-19D9F80919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2401" y="4966863"/>
            <a:ext cx="664505" cy="1737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fortune logo">
            <a:extLst>
              <a:ext uri="{FF2B5EF4-FFF2-40B4-BE49-F238E27FC236}">
                <a16:creationId xmlns:a16="http://schemas.microsoft.com/office/drawing/2014/main" id="{910F4732-66B5-458D-B5C7-C61394CF93D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05122" y="5369787"/>
            <a:ext cx="923188" cy="16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534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FF882-84EE-4EFC-A5A1-1296D5F7AEBD}"/>
              </a:ext>
            </a:extLst>
          </p:cNvPr>
          <p:cNvSpPr/>
          <p:nvPr/>
        </p:nvSpPr>
        <p:spPr>
          <a:xfrm>
            <a:off x="-32866" y="857250"/>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12A8238-7B56-4998-B37D-2F65ED998F8F}"/>
              </a:ext>
            </a:extLst>
          </p:cNvPr>
          <p:cNvSpPr txBox="1">
            <a:spLocks/>
          </p:cNvSpPr>
          <p:nvPr/>
        </p:nvSpPr>
        <p:spPr>
          <a:xfrm>
            <a:off x="528977" y="1229183"/>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2000505000000020004" pitchFamily="2" charset="0"/>
              </a:rPr>
              <a:t>CONTACT US</a:t>
            </a:r>
          </a:p>
        </p:txBody>
      </p:sp>
      <p:sp>
        <p:nvSpPr>
          <p:cNvPr id="9" name="TextBox 8">
            <a:extLst>
              <a:ext uri="{FF2B5EF4-FFF2-40B4-BE49-F238E27FC236}">
                <a16:creationId xmlns:a16="http://schemas.microsoft.com/office/drawing/2014/main" id="{4CF5E16D-C2C4-49ED-95A1-04BB30FD7393}"/>
              </a:ext>
            </a:extLst>
          </p:cNvPr>
          <p:cNvSpPr txBox="1"/>
          <p:nvPr/>
        </p:nvSpPr>
        <p:spPr>
          <a:xfrm>
            <a:off x="555864" y="1809571"/>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0" name="TextBox 9">
            <a:extLst>
              <a:ext uri="{FF2B5EF4-FFF2-40B4-BE49-F238E27FC236}">
                <a16:creationId xmlns:a16="http://schemas.microsoft.com/office/drawing/2014/main" id="{E5FF6F8D-A9DF-41BD-8030-FA5CDB3F0E6B}"/>
              </a:ext>
            </a:extLst>
          </p:cNvPr>
          <p:cNvSpPr txBox="1"/>
          <p:nvPr/>
        </p:nvSpPr>
        <p:spPr>
          <a:xfrm>
            <a:off x="2660519" y="1801007"/>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1" name="TextBox 10">
            <a:extLst>
              <a:ext uri="{FF2B5EF4-FFF2-40B4-BE49-F238E27FC236}">
                <a16:creationId xmlns:a16="http://schemas.microsoft.com/office/drawing/2014/main" id="{DFCD658D-7C14-4AC6-947C-9B8D24BBCEAE}"/>
              </a:ext>
            </a:extLst>
          </p:cNvPr>
          <p:cNvSpPr txBox="1"/>
          <p:nvPr/>
        </p:nvSpPr>
        <p:spPr>
          <a:xfrm>
            <a:off x="4775337" y="1815778"/>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2" name="TextBox 21">
            <a:extLst>
              <a:ext uri="{FF2B5EF4-FFF2-40B4-BE49-F238E27FC236}">
                <a16:creationId xmlns:a16="http://schemas.microsoft.com/office/drawing/2014/main" id="{211FC4AE-9E46-4337-A2E4-547AACA13C6C}"/>
              </a:ext>
            </a:extLst>
          </p:cNvPr>
          <p:cNvSpPr txBox="1"/>
          <p:nvPr/>
        </p:nvSpPr>
        <p:spPr>
          <a:xfrm>
            <a:off x="6907280" y="1810808"/>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3" name="Title 10">
            <a:extLst>
              <a:ext uri="{FF2B5EF4-FFF2-40B4-BE49-F238E27FC236}">
                <a16:creationId xmlns:a16="http://schemas.microsoft.com/office/drawing/2014/main" id="{B42975AD-CC79-4A28-8EC1-DD72DB4C10E6}"/>
              </a:ext>
            </a:extLst>
          </p:cNvPr>
          <p:cNvSpPr txBox="1">
            <a:spLocks/>
          </p:cNvSpPr>
          <p:nvPr/>
        </p:nvSpPr>
        <p:spPr>
          <a:xfrm>
            <a:off x="237041" y="1925158"/>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a:extLst>
              <a:ext uri="{FF2B5EF4-FFF2-40B4-BE49-F238E27FC236}">
                <a16:creationId xmlns:a16="http://schemas.microsoft.com/office/drawing/2014/main" id="{7263C972-9E69-44DC-9A65-ADC04C6D15D0}"/>
              </a:ext>
            </a:extLst>
          </p:cNvPr>
          <p:cNvSpPr txBox="1"/>
          <p:nvPr/>
        </p:nvSpPr>
        <p:spPr>
          <a:xfrm>
            <a:off x="662260" y="5225807"/>
            <a:ext cx="6926101" cy="463621"/>
          </a:xfrm>
          <a:prstGeom prst="rect">
            <a:avLst/>
          </a:prstGeom>
        </p:spPr>
        <p:txBody>
          <a:bodyPr vert="horz" wrap="square" lIns="0" tIns="10001" rIns="0" bIns="0" rtlCol="0">
            <a:spAutoFit/>
          </a:bodyPr>
          <a:lstStyle/>
          <a:p>
            <a:pPr marL="9525" marR="3810">
              <a:spcBef>
                <a:spcPts val="79"/>
              </a:spcBef>
            </a:pPr>
            <a:r>
              <a:rPr sz="788" dirty="0">
                <a:solidFill>
                  <a:schemeClr val="bg1"/>
                </a:solidFill>
                <a:latin typeface="Univers-Light-Normal" pitchFamily="2" charset="0"/>
                <a:cs typeface="Verdana"/>
              </a:rPr>
              <a:t>The </a:t>
            </a:r>
            <a:r>
              <a:rPr sz="788" spc="-4" dirty="0">
                <a:solidFill>
                  <a:schemeClr val="bg1"/>
                </a:solidFill>
                <a:latin typeface="Univers-Light-Normal" pitchFamily="2" charset="0"/>
                <a:cs typeface="Verdana"/>
              </a:rPr>
              <a:t>information contained herein is </a:t>
            </a:r>
            <a:r>
              <a:rPr sz="788" dirty="0">
                <a:solidFill>
                  <a:schemeClr val="bg1"/>
                </a:solidFill>
                <a:latin typeface="Univers-Light-Normal" pitchFamily="2" charset="0"/>
                <a:cs typeface="Verdana"/>
              </a:rPr>
              <a:t>of a </a:t>
            </a:r>
            <a:r>
              <a:rPr sz="788" spc="-4" dirty="0">
                <a:solidFill>
                  <a:schemeClr val="bg1"/>
                </a:solidFill>
                <a:latin typeface="Univers-Light-Normal" pitchFamily="2" charset="0"/>
                <a:cs typeface="Verdana"/>
              </a:rPr>
              <a:t>general nature </a:t>
            </a:r>
            <a:r>
              <a:rPr sz="788" dirty="0">
                <a:solidFill>
                  <a:schemeClr val="bg1"/>
                </a:solidFill>
                <a:latin typeface="Univers-Light-Normal" pitchFamily="2" charset="0"/>
                <a:cs typeface="Verdana"/>
              </a:rPr>
              <a:t>and </a:t>
            </a:r>
            <a:r>
              <a:rPr sz="788" spc="-4" dirty="0">
                <a:solidFill>
                  <a:schemeClr val="bg1"/>
                </a:solidFill>
                <a:latin typeface="Univers-Light-Normal" pitchFamily="2" charset="0"/>
                <a:cs typeface="Verdana"/>
              </a:rPr>
              <a:t>is not intended </a:t>
            </a:r>
            <a:r>
              <a:rPr sz="788" dirty="0">
                <a:solidFill>
                  <a:schemeClr val="bg1"/>
                </a:solidFill>
                <a:latin typeface="Univers-Light-Normal" pitchFamily="2" charset="0"/>
                <a:cs typeface="Verdana"/>
              </a:rPr>
              <a:t>to </a:t>
            </a:r>
            <a:r>
              <a:rPr sz="788" spc="-4" dirty="0">
                <a:solidFill>
                  <a:schemeClr val="bg1"/>
                </a:solidFill>
                <a:latin typeface="Univers-Light-Normal" pitchFamily="2" charset="0"/>
                <a:cs typeface="Verdana"/>
              </a:rPr>
              <a:t>address any particular situation,  individual </a:t>
            </a:r>
            <a:r>
              <a:rPr sz="788" dirty="0">
                <a:solidFill>
                  <a:schemeClr val="bg1"/>
                </a:solidFill>
                <a:latin typeface="Univers-Light-Normal" pitchFamily="2" charset="0"/>
                <a:cs typeface="Verdana"/>
              </a:rPr>
              <a:t>or entity. No one should act upon such information without </a:t>
            </a:r>
            <a:r>
              <a:rPr sz="788" spc="-4" dirty="0">
                <a:solidFill>
                  <a:schemeClr val="bg1"/>
                </a:solidFill>
                <a:latin typeface="Univers-Light-Normal" pitchFamily="2" charset="0"/>
                <a:cs typeface="Verdana"/>
              </a:rPr>
              <a:t>appropriate </a:t>
            </a:r>
            <a:r>
              <a:rPr sz="788" dirty="0">
                <a:solidFill>
                  <a:schemeClr val="bg1"/>
                </a:solidFill>
                <a:latin typeface="Univers-Light-Normal" pitchFamily="2" charset="0"/>
                <a:cs typeface="Verdana"/>
              </a:rPr>
              <a:t>professional</a:t>
            </a:r>
            <a:r>
              <a:rPr lang="en-US" sz="788" dirty="0">
                <a:solidFill>
                  <a:schemeClr val="bg1"/>
                </a:solidFill>
                <a:latin typeface="Univers-Light-Normal" pitchFamily="2" charset="0"/>
                <a:cs typeface="Verdana"/>
              </a:rPr>
              <a:t> </a:t>
            </a:r>
            <a:r>
              <a:rPr sz="788" spc="-158" dirty="0">
                <a:solidFill>
                  <a:schemeClr val="bg1"/>
                </a:solidFill>
                <a:latin typeface="Univers-Light-Normal" pitchFamily="2" charset="0"/>
                <a:cs typeface="Verdana"/>
              </a:rPr>
              <a:t> </a:t>
            </a:r>
            <a:r>
              <a:rPr sz="788" dirty="0">
                <a:solidFill>
                  <a:schemeClr val="bg1"/>
                </a:solidFill>
                <a:latin typeface="Univers-Light-Normal" pitchFamily="2" charset="0"/>
                <a:cs typeface="Verdana"/>
              </a:rPr>
              <a:t>advice.</a:t>
            </a:r>
          </a:p>
          <a:p>
            <a:pPr marL="23813">
              <a:spcBef>
                <a:spcPts val="675"/>
              </a:spcBef>
            </a:pPr>
            <a:r>
              <a:rPr sz="788" dirty="0">
                <a:solidFill>
                  <a:schemeClr val="bg1"/>
                </a:solidFill>
                <a:latin typeface="Univers-Light-Normal" pitchFamily="2" charset="0"/>
                <a:cs typeface="Verdana"/>
              </a:rPr>
              <a:t>201</a:t>
            </a:r>
            <a:r>
              <a:rPr lang="en-US" sz="788" dirty="0">
                <a:solidFill>
                  <a:schemeClr val="bg1"/>
                </a:solidFill>
                <a:latin typeface="Univers-Light-Normal" pitchFamily="2" charset="0"/>
                <a:cs typeface="Verdana"/>
              </a:rPr>
              <a:t>8</a:t>
            </a:r>
            <a:r>
              <a:rPr sz="788" dirty="0">
                <a:solidFill>
                  <a:schemeClr val="bg1"/>
                </a:solidFill>
                <a:latin typeface="Univers-Light-Normal" pitchFamily="2" charset="0"/>
                <a:cs typeface="Verdana"/>
              </a:rPr>
              <a:t> © TechSci Research 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29" name="object 12">
            <a:extLst>
              <a:ext uri="{FF2B5EF4-FFF2-40B4-BE49-F238E27FC236}">
                <a16:creationId xmlns:a16="http://schemas.microsoft.com/office/drawing/2014/main" id="{1C090660-B1FB-4826-9484-7B17CD099ABF}"/>
              </a:ext>
            </a:extLst>
          </p:cNvPr>
          <p:cNvSpPr txBox="1"/>
          <p:nvPr/>
        </p:nvSpPr>
        <p:spPr>
          <a:xfrm>
            <a:off x="3762072" y="2692845"/>
            <a:ext cx="1619856" cy="131350"/>
          </a:xfrm>
          <a:prstGeom prst="rect">
            <a:avLst/>
          </a:prstGeom>
        </p:spPr>
        <p:txBody>
          <a:bodyPr vert="horz" wrap="square" lIns="0" tIns="10001" rIns="0" bIns="0" rtlCol="0">
            <a:spAutoFit/>
          </a:bodyPr>
          <a:lstStyle/>
          <a:p>
            <a:pPr marL="9525">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www.techsciresearch.com</a:t>
            </a:r>
            <a:endParaRPr sz="788">
              <a:solidFill>
                <a:srgbClr val="C7F75C"/>
              </a:solidFill>
              <a:latin typeface="Verdana"/>
              <a:cs typeface="Verdana"/>
            </a:endParaRPr>
          </a:p>
        </p:txBody>
      </p:sp>
      <p:sp>
        <p:nvSpPr>
          <p:cNvPr id="32" name="object 17">
            <a:extLst>
              <a:ext uri="{FF2B5EF4-FFF2-40B4-BE49-F238E27FC236}">
                <a16:creationId xmlns:a16="http://schemas.microsoft.com/office/drawing/2014/main" id="{C2516970-9393-448C-BC5E-6ED5245F4CFE}"/>
              </a:ext>
            </a:extLst>
          </p:cNvPr>
          <p:cNvSpPr txBox="1"/>
          <p:nvPr/>
        </p:nvSpPr>
        <p:spPr>
          <a:xfrm>
            <a:off x="3438960" y="3049510"/>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35" name="Rectangle 34">
            <a:extLst>
              <a:ext uri="{FF2B5EF4-FFF2-40B4-BE49-F238E27FC236}">
                <a16:creationId xmlns:a16="http://schemas.microsoft.com/office/drawing/2014/main" id="{C276FE23-F296-4037-9289-7AFF64BFB99E}"/>
              </a:ext>
            </a:extLst>
          </p:cNvPr>
          <p:cNvSpPr/>
          <p:nvPr/>
        </p:nvSpPr>
        <p:spPr>
          <a:xfrm>
            <a:off x="-32866" y="3572128"/>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bject 15">
            <a:extLst>
              <a:ext uri="{FF2B5EF4-FFF2-40B4-BE49-F238E27FC236}">
                <a16:creationId xmlns:a16="http://schemas.microsoft.com/office/drawing/2014/main" id="{588FDD11-15F1-4798-9F90-F19C5656E512}"/>
              </a:ext>
            </a:extLst>
          </p:cNvPr>
          <p:cNvSpPr/>
          <p:nvPr/>
        </p:nvSpPr>
        <p:spPr>
          <a:xfrm>
            <a:off x="474911" y="4195862"/>
            <a:ext cx="1641551" cy="300101"/>
          </a:xfrm>
          <a:prstGeom prst="rect">
            <a:avLst/>
          </a:prstGeom>
          <a:blipFill>
            <a:blip r:embed="rId3" cstate="print"/>
            <a:stretch>
              <a:fillRect/>
            </a:stretch>
          </a:blipFill>
        </p:spPr>
        <p:txBody>
          <a:bodyPr wrap="square" lIns="0" tIns="0" rIns="0" bIns="0" rtlCol="0"/>
          <a:lstStyle/>
          <a:p>
            <a:endParaRPr sz="1350"/>
          </a:p>
        </p:txBody>
      </p:sp>
      <p:sp>
        <p:nvSpPr>
          <p:cNvPr id="37" name="object 16">
            <a:extLst>
              <a:ext uri="{FF2B5EF4-FFF2-40B4-BE49-F238E27FC236}">
                <a16:creationId xmlns:a16="http://schemas.microsoft.com/office/drawing/2014/main" id="{67A6749D-6B61-4730-81C1-BE8828EF457D}"/>
              </a:ext>
            </a:extLst>
          </p:cNvPr>
          <p:cNvSpPr/>
          <p:nvPr/>
        </p:nvSpPr>
        <p:spPr>
          <a:xfrm>
            <a:off x="2608436" y="4094272"/>
            <a:ext cx="1072266" cy="602348"/>
          </a:xfrm>
          <a:prstGeom prst="rect">
            <a:avLst/>
          </a:prstGeom>
          <a:blipFill>
            <a:blip r:embed="rId4" cstate="print"/>
            <a:stretch>
              <a:fillRect/>
            </a:stretch>
          </a:blipFill>
        </p:spPr>
        <p:txBody>
          <a:bodyPr wrap="square" lIns="0" tIns="0" rIns="0" bIns="0" rtlCol="0"/>
          <a:lstStyle/>
          <a:p>
            <a:endParaRPr sz="1350"/>
          </a:p>
        </p:txBody>
      </p:sp>
      <p:sp>
        <p:nvSpPr>
          <p:cNvPr id="38" name="object 20">
            <a:extLst>
              <a:ext uri="{FF2B5EF4-FFF2-40B4-BE49-F238E27FC236}">
                <a16:creationId xmlns:a16="http://schemas.microsoft.com/office/drawing/2014/main" id="{10F1C273-FAD1-4918-B8EC-EB7B534A3CF4}"/>
              </a:ext>
            </a:extLst>
          </p:cNvPr>
          <p:cNvSpPr/>
          <p:nvPr/>
        </p:nvSpPr>
        <p:spPr>
          <a:xfrm>
            <a:off x="4043754" y="4094273"/>
            <a:ext cx="1477692" cy="511781"/>
          </a:xfrm>
          <a:prstGeom prst="rect">
            <a:avLst/>
          </a:prstGeom>
          <a:blipFill>
            <a:blip r:embed="rId5" cstate="print"/>
            <a:stretch>
              <a:fillRect/>
            </a:stretch>
          </a:blipFill>
        </p:spPr>
        <p:txBody>
          <a:bodyPr wrap="square" lIns="0" tIns="0" rIns="0" bIns="0" rtlCol="0"/>
          <a:lstStyle/>
          <a:p>
            <a:endParaRPr sz="1350"/>
          </a:p>
        </p:txBody>
      </p:sp>
      <p:pic>
        <p:nvPicPr>
          <p:cNvPr id="16" name="Picture 4" descr="Image result for assocham logo">
            <a:extLst>
              <a:ext uri="{FF2B5EF4-FFF2-40B4-BE49-F238E27FC236}">
                <a16:creationId xmlns:a16="http://schemas.microsoft.com/office/drawing/2014/main" id="{EC2B22CD-DC26-49FC-9E89-684BCE5F51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1" y="4060619"/>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988726-E7B1-4187-BF00-841D1134F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051850"/>
            <a:ext cx="1539864" cy="585966"/>
          </a:xfrm>
          <a:prstGeom prst="rect">
            <a:avLst/>
          </a:prstGeom>
        </p:spPr>
      </p:pic>
      <p:pic>
        <p:nvPicPr>
          <p:cNvPr id="39" name="Picture 38" descr="social-icons-7.png">
            <a:hlinkClick r:id="rId8"/>
            <a:extLst>
              <a:ext uri="{FF2B5EF4-FFF2-40B4-BE49-F238E27FC236}">
                <a16:creationId xmlns:a16="http://schemas.microsoft.com/office/drawing/2014/main" id="{6E0B1ADD-D463-4B54-9185-E9E2ADC42CC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50" y="5431417"/>
            <a:ext cx="399481" cy="379763"/>
          </a:xfrm>
          <a:prstGeom prst="rect">
            <a:avLst/>
          </a:prstGeom>
        </p:spPr>
      </p:pic>
      <p:pic>
        <p:nvPicPr>
          <p:cNvPr id="40" name="Picture 39" descr="social-icons-7.png">
            <a:hlinkClick r:id="rId11"/>
            <a:extLst>
              <a:ext uri="{FF2B5EF4-FFF2-40B4-BE49-F238E27FC236}">
                <a16:creationId xmlns:a16="http://schemas.microsoft.com/office/drawing/2014/main" id="{42BB42BD-DBE5-4232-BAAF-8B1E0A30CBA8}"/>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5" y="5441549"/>
            <a:ext cx="428059" cy="396738"/>
          </a:xfrm>
          <a:prstGeom prst="rect">
            <a:avLst/>
          </a:prstGeom>
        </p:spPr>
      </p:pic>
      <p:pic>
        <p:nvPicPr>
          <p:cNvPr id="41" name="Picture 6" descr="Image result for twitter logo">
            <a:hlinkClick r:id="rId12"/>
            <a:extLst>
              <a:ext uri="{FF2B5EF4-FFF2-40B4-BE49-F238E27FC236}">
                <a16:creationId xmlns:a16="http://schemas.microsoft.com/office/drawing/2014/main" id="{FB1BF4A9-F1DA-4BB1-8ABB-E7F643ACCA36}"/>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5468159"/>
            <a:ext cx="343021" cy="34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92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9F48DE0-E310-46E5-99B7-01D25DF4B570}"/>
              </a:ext>
            </a:extLst>
          </p:cNvPr>
          <p:cNvSpPr/>
          <p:nvPr/>
        </p:nvSpPr>
        <p:spPr>
          <a:xfrm>
            <a:off x="4257619" y="1384226"/>
            <a:ext cx="4360361" cy="2372124"/>
          </a:xfrm>
          <a:prstGeom prst="rect">
            <a:avLst/>
          </a:prstGeom>
        </p:spPr>
        <p:txBody>
          <a:bodyPr wrap="square">
            <a:spAutoFit/>
          </a:bodyPr>
          <a:lstStyle/>
          <a:p>
            <a:pPr algn="just">
              <a:lnSpc>
                <a:spcPct val="150000"/>
              </a:lnSpc>
            </a:pPr>
            <a:r>
              <a:rPr lang="en-US" sz="1000" dirty="0">
                <a:latin typeface="Arial" panose="020B0604020202020204" pitchFamily="34" charset="0"/>
                <a:cs typeface="Arial" panose="020B0604020202020204" pitchFamily="34" charset="0"/>
              </a:rPr>
              <a:t>Global Information, Inc. (GII) is a leading search engine, offering access to the largest online collection of industry, company and country reports available. The company is involved in providing research assistance services to various industries globally. The company’s services are used by some well renowned customers worldwide. GII has over 23 years experience serving clients worldwide with delivering reliable information to multinational client.</a:t>
            </a:r>
          </a:p>
          <a:p>
            <a:pPr algn="just">
              <a:lnSpc>
                <a:spcPct val="150000"/>
              </a:lnSpc>
            </a:pPr>
            <a:r>
              <a:rPr lang="en-US" sz="1000" dirty="0">
                <a:latin typeface="Arial" panose="020B0604020202020204" pitchFamily="34" charset="0"/>
                <a:cs typeface="Arial" panose="020B0604020202020204" pitchFamily="34" charset="0"/>
              </a:rPr>
              <a:t>One of the client of GII intends to know about the business performance of a target company named LEM  .TechSci is submitting this proposal covering scope of work, methodology, timelines and other details </a:t>
            </a:r>
          </a:p>
        </p:txBody>
      </p:sp>
      <p:pic>
        <p:nvPicPr>
          <p:cNvPr id="138" name="Graphic 137" descr="Head with Gears">
            <a:extLst>
              <a:ext uri="{FF2B5EF4-FFF2-40B4-BE49-F238E27FC236}">
                <a16:creationId xmlns:a16="http://schemas.microsoft.com/office/drawing/2014/main" id="{AEF5E57A-0510-4C33-8F06-B8CA5A6CE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511" y="1948827"/>
            <a:ext cx="2500021" cy="2500021"/>
          </a:xfrm>
          <a:prstGeom prst="rect">
            <a:avLst/>
          </a:prstGeom>
        </p:spPr>
      </p:pic>
      <p:sp>
        <p:nvSpPr>
          <p:cNvPr id="5" name="Text Placeholder 3">
            <a:extLst>
              <a:ext uri="{FF2B5EF4-FFF2-40B4-BE49-F238E27FC236}">
                <a16:creationId xmlns:a16="http://schemas.microsoft.com/office/drawing/2014/main" id="{93195E1A-0415-48BC-BD43-9E2A1D95CC7A}"/>
              </a:ext>
            </a:extLst>
          </p:cNvPr>
          <p:cNvSpPr>
            <a:spLocks noGrp="1"/>
          </p:cNvSpPr>
          <p:nvPr>
            <p:ph type="body" sz="quarter" idx="14"/>
          </p:nvPr>
        </p:nvSpPr>
        <p:spPr>
          <a:xfrm>
            <a:off x="152400"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Background</a:t>
            </a:r>
          </a:p>
        </p:txBody>
      </p:sp>
    </p:spTree>
    <p:extLst>
      <p:ext uri="{BB962C8B-B14F-4D97-AF65-F5344CB8AC3E}">
        <p14:creationId xmlns:p14="http://schemas.microsoft.com/office/powerpoint/2010/main" val="209917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516321" y="5408723"/>
            <a:ext cx="4111357"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SCOPE OF WORK</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pic>
        <p:nvPicPr>
          <p:cNvPr id="2" name="Picture 1">
            <a:extLst>
              <a:ext uri="{FF2B5EF4-FFF2-40B4-BE49-F238E27FC236}">
                <a16:creationId xmlns:a16="http://schemas.microsoft.com/office/drawing/2014/main" id="{5B818D3F-105D-4A66-A5D4-F6900B4C48DC}"/>
              </a:ext>
            </a:extLst>
          </p:cNvPr>
          <p:cNvPicPr>
            <a:picLocks noChangeAspect="1"/>
          </p:cNvPicPr>
          <p:nvPr/>
        </p:nvPicPr>
        <p:blipFill>
          <a:blip r:embed="rId2"/>
          <a:stretch>
            <a:fillRect/>
          </a:stretch>
        </p:blipFill>
        <p:spPr>
          <a:xfrm>
            <a:off x="0" y="1"/>
            <a:ext cx="9144000" cy="5186148"/>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119264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p:txBody>
      </p:sp>
      <p:sp>
        <p:nvSpPr>
          <p:cNvPr id="12" name="TextBox 11">
            <a:extLst>
              <a:ext uri="{FF2B5EF4-FFF2-40B4-BE49-F238E27FC236}">
                <a16:creationId xmlns:a16="http://schemas.microsoft.com/office/drawing/2014/main" id="{A897C560-98FA-45DF-BEC6-D218F49C8951}"/>
              </a:ext>
            </a:extLst>
          </p:cNvPr>
          <p:cNvSpPr txBox="1"/>
          <p:nvPr/>
        </p:nvSpPr>
        <p:spPr>
          <a:xfrm>
            <a:off x="117870" y="990359"/>
            <a:ext cx="8488905" cy="1076641"/>
          </a:xfrm>
          <a:prstGeom prst="rect">
            <a:avLst/>
          </a:prstGeom>
          <a:noFill/>
          <a:ln>
            <a:solidFill>
              <a:schemeClr val="accent1"/>
            </a:solidFill>
          </a:ln>
        </p:spPr>
        <p:txBody>
          <a:bodyPr wrap="square" rtlCol="0">
            <a:spAutoFit/>
          </a:bodyPr>
          <a:lstStyle/>
          <a:p>
            <a:pPr algn="just">
              <a:lnSpc>
                <a:spcPct val="150000"/>
              </a:lnSpc>
              <a:defRPr/>
            </a:pPr>
            <a:r>
              <a:rPr lang="en-US" sz="1100" i="0" dirty="0">
                <a:solidFill>
                  <a:srgbClr val="333333"/>
                </a:solidFill>
                <a:effectLst/>
                <a:latin typeface="Arial" panose="020B0604020202020204" pitchFamily="34" charset="0"/>
                <a:cs typeface="Arial" panose="020B0604020202020204" pitchFamily="34" charset="0"/>
              </a:rPr>
              <a:t>LEM is an leading organization in providing solutions for measuring electrical parameters. Its core products - current and voltage transducers - are used in a broad range of applications in drives and welding, renewable energies, UPS, power supplies, traction, high precision, conventional and green cars businesses. </a:t>
            </a:r>
          </a:p>
          <a:p>
            <a:pPr algn="just">
              <a:lnSpc>
                <a:spcPct val="150000"/>
              </a:lnSpc>
              <a:defRPr/>
            </a:pPr>
            <a:r>
              <a:rPr lang="en-US" sz="1100" i="0" dirty="0">
                <a:solidFill>
                  <a:srgbClr val="333333"/>
                </a:solidFill>
                <a:effectLst/>
                <a:latin typeface="Arial" panose="020B0604020202020204" pitchFamily="34" charset="0"/>
                <a:cs typeface="Arial" panose="020B0604020202020204" pitchFamily="34" charset="0"/>
              </a:rPr>
              <a:t>It has production plants in Beijing (China), Geneva (Switzerland), Sofia (Bulgaria) and Tokyo (Japan). </a:t>
            </a:r>
          </a:p>
        </p:txBody>
      </p:sp>
      <p:sp>
        <p:nvSpPr>
          <p:cNvPr id="22" name="TextBox 21">
            <a:extLst>
              <a:ext uri="{FF2B5EF4-FFF2-40B4-BE49-F238E27FC236}">
                <a16:creationId xmlns:a16="http://schemas.microsoft.com/office/drawing/2014/main" id="{71D46957-A713-4D8C-AB90-936EC79072B3}"/>
              </a:ext>
            </a:extLst>
          </p:cNvPr>
          <p:cNvSpPr txBox="1"/>
          <p:nvPr/>
        </p:nvSpPr>
        <p:spPr>
          <a:xfrm>
            <a:off x="110637" y="703658"/>
            <a:ext cx="8496138" cy="246221"/>
          </a:xfrm>
          <a:prstGeom prst="rect">
            <a:avLst/>
          </a:prstGeom>
          <a:solidFill>
            <a:schemeClr val="accent5">
              <a:lumMod val="20000"/>
              <a:lumOff val="80000"/>
            </a:schemeClr>
          </a:solidFill>
          <a:ln w="19050">
            <a:solidFill>
              <a:schemeClr val="accent1"/>
            </a:solidFill>
          </a:ln>
          <a:effectLst/>
        </p:spPr>
        <p:txBody>
          <a:bodyPr wrap="square" rtlCol="0">
            <a:spAutoFit/>
          </a:bodyPr>
          <a:lstStyle/>
          <a:p>
            <a:pPr algn="ctr">
              <a:spcBef>
                <a:spcPts val="0"/>
              </a:spcBef>
              <a:spcAft>
                <a:spcPts val="0"/>
              </a:spcAft>
            </a:pPr>
            <a:r>
              <a:rPr lang="en-US" sz="1000" b="1" dirty="0">
                <a:solidFill>
                  <a:srgbClr val="0E101A"/>
                </a:solidFill>
                <a:effectLst/>
                <a:latin typeface="Arial" panose="020B0604020202020204" pitchFamily="34" charset="0"/>
                <a:cs typeface="Arial" panose="020B0604020202020204" pitchFamily="34" charset="0"/>
              </a:rPr>
              <a:t>Target Company </a:t>
            </a:r>
          </a:p>
        </p:txBody>
      </p:sp>
      <p:pic>
        <p:nvPicPr>
          <p:cNvPr id="1026" name="Picture 2" descr="LA 100-P/SP13 - Lem - Current Transducer, LA Series, 100A">
            <a:extLst>
              <a:ext uri="{FF2B5EF4-FFF2-40B4-BE49-F238E27FC236}">
                <a16:creationId xmlns:a16="http://schemas.microsoft.com/office/drawing/2014/main" id="{B03FFAB3-5161-4F49-A0CE-7CF6773FE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70" y="2476499"/>
            <a:ext cx="2247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M High Precision Current Transducers">
            <a:extLst>
              <a:ext uri="{FF2B5EF4-FFF2-40B4-BE49-F238E27FC236}">
                <a16:creationId xmlns:a16="http://schemas.microsoft.com/office/drawing/2014/main" id="{A6C423B1-9907-469B-8684-F00B2ED4C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088" y="2481262"/>
            <a:ext cx="24098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ual range current transducers for battery systems - PPM Power">
            <a:extLst>
              <a:ext uri="{FF2B5EF4-FFF2-40B4-BE49-F238E27FC236}">
                <a16:creationId xmlns:a16="http://schemas.microsoft.com/office/drawing/2014/main" id="{6748891F-3904-4BD5-99EE-AC576839A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800" y="2336633"/>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B 100-P/SP5 | LEM Current Sensor | Distrelec Export Shop">
            <a:extLst>
              <a:ext uri="{FF2B5EF4-FFF2-40B4-BE49-F238E27FC236}">
                <a16:creationId xmlns:a16="http://schemas.microsoft.com/office/drawing/2014/main" id="{9E340BA2-1169-44F7-81BA-1FA067BDC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2" y="479099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M – Precast Group">
            <a:extLst>
              <a:ext uri="{FF2B5EF4-FFF2-40B4-BE49-F238E27FC236}">
                <a16:creationId xmlns:a16="http://schemas.microsoft.com/office/drawing/2014/main" id="{31C4B893-5C89-4F4B-843D-8AA9D3B16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0758" y="4838251"/>
            <a:ext cx="4029075" cy="113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58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extLst>
              <p:ext uri="{D42A27DB-BD31-4B8C-83A1-F6EECF244321}">
                <p14:modId xmlns:p14="http://schemas.microsoft.com/office/powerpoint/2010/main" val="3222360122"/>
              </p:ext>
            </p:extLst>
          </p:nvPr>
        </p:nvGraphicFramePr>
        <p:xfrm>
          <a:off x="132586" y="844797"/>
          <a:ext cx="8874940" cy="5608320"/>
        </p:xfrm>
        <a:graphic>
          <a:graphicData uri="http://schemas.openxmlformats.org/drawingml/2006/table">
            <a:tbl>
              <a:tblPr firstRow="1" bandRow="1">
                <a:tableStyleId>{93296810-A885-4BE3-A3E7-6D5BEEA58F35}</a:tableStyleId>
              </a:tblPr>
              <a:tblGrid>
                <a:gridCol w="587979">
                  <a:extLst>
                    <a:ext uri="{9D8B030D-6E8A-4147-A177-3AD203B41FA5}">
                      <a16:colId xmlns:a16="http://schemas.microsoft.com/office/drawing/2014/main" val="20000"/>
                    </a:ext>
                  </a:extLst>
                </a:gridCol>
                <a:gridCol w="426801">
                  <a:extLst>
                    <a:ext uri="{9D8B030D-6E8A-4147-A177-3AD203B41FA5}">
                      <a16:colId xmlns:a16="http://schemas.microsoft.com/office/drawing/2014/main" val="1719585705"/>
                    </a:ext>
                  </a:extLst>
                </a:gridCol>
                <a:gridCol w="516924">
                  <a:extLst>
                    <a:ext uri="{9D8B030D-6E8A-4147-A177-3AD203B41FA5}">
                      <a16:colId xmlns:a16="http://schemas.microsoft.com/office/drawing/2014/main" val="1959656974"/>
                    </a:ext>
                  </a:extLst>
                </a:gridCol>
                <a:gridCol w="7343236">
                  <a:extLst>
                    <a:ext uri="{9D8B030D-6E8A-4147-A177-3AD203B41FA5}">
                      <a16:colId xmlns:a16="http://schemas.microsoft.com/office/drawing/2014/main" val="1332026843"/>
                    </a:ext>
                  </a:extLst>
                </a:gridCol>
              </a:tblGrid>
              <a:tr h="187658">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3">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pPr algn="ctr">
                        <a:lnSpc>
                          <a:spcPct val="100000"/>
                        </a:lnSpc>
                      </a:pPr>
                      <a:r>
                        <a:rPr lang="en-IN" sz="1100" kern="1200" dirty="0">
                          <a:latin typeface="Arial" panose="020B0604020202020204" pitchFamily="34" charset="0"/>
                          <a:ea typeface="Verdana" panose="020B0604030504040204" pitchFamily="34" charset="0"/>
                          <a:cs typeface="Arial" panose="020B0604020202020204" pitchFamily="34" charset="0"/>
                        </a:rPr>
                        <a:t>Contents</a:t>
                      </a:r>
                      <a:endParaRPr lang="en-IN" sz="11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endParaRPr lang="en-IN"/>
                    </a:p>
                  </a:txBody>
                  <a:tcPr>
                    <a:lnL w="12700" cmpd="sng">
                      <a:noFill/>
                    </a:lnL>
                  </a:tcPr>
                </a:tc>
                <a:extLst>
                  <a:ext uri="{0D108BD9-81ED-4DB2-BD59-A6C34878D82A}">
                    <a16:rowId xmlns:a16="http://schemas.microsoft.com/office/drawing/2014/main" val="10000"/>
                  </a:ext>
                </a:extLst>
              </a:tr>
              <a:tr h="187658">
                <a:tc>
                  <a:txBody>
                    <a:bodyPr/>
                    <a:lstStyle/>
                    <a:p>
                      <a:pPr algn="ctr">
                        <a:lnSpc>
                          <a:spcPct val="100000"/>
                        </a:lnSpc>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l">
                        <a:lnSpc>
                          <a:spcPct val="100000"/>
                        </a:lnSpc>
                      </a:pPr>
                      <a:r>
                        <a:rPr lang="en-IN"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Research Methodology </a:t>
                      </a:r>
                      <a:endPar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lnSpc>
                          <a:spcPct val="100000"/>
                        </a:lnSpc>
                      </a:pPr>
                      <a:r>
                        <a:rPr lang="en-IN" sz="11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Research Methodology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10002"/>
                  </a:ext>
                </a:extLst>
              </a:tr>
              <a:tr h="187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Executive Summary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T w="12700" cmpd="sng">
                      <a:noFill/>
                    </a:lnT>
                  </a:tcPr>
                </a:tc>
                <a:tc hMerge="1">
                  <a:txBody>
                    <a:bodyPr/>
                    <a:lstStyle/>
                    <a:p>
                      <a:endParaRPr lang="en-IN"/>
                    </a:p>
                  </a:txBody>
                  <a:tcPr>
                    <a:lnL w="12700" cmpd="sng">
                      <a:noFill/>
                    </a:lnL>
                  </a:tcPr>
                </a:tc>
                <a:extLst>
                  <a:ext uri="{0D108BD9-81ED-4DB2-BD59-A6C34878D82A}">
                    <a16:rowId xmlns:a16="http://schemas.microsoft.com/office/drawing/2014/main" val="3853705105"/>
                  </a:ext>
                </a:extLst>
              </a:tr>
              <a:tr h="187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Overall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Transducers Business </a:t>
                      </a: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Sales, 2017-2021, USD million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lnSpc>
                          <a:spcPct val="100000"/>
                        </a:lnSpc>
                      </a:pPr>
                      <a:r>
                        <a:rPr lang="en-IN" sz="11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Electric Steel Market Outlook (2015-2025)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4273673029"/>
                  </a:ext>
                </a:extLst>
              </a:tr>
              <a:tr h="1876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3.1.</a:t>
                      </a:r>
                      <a:endParaRPr lang="en-US" sz="1000" b="1"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00000"/>
                        </a:lnSpc>
                      </a:pPr>
                      <a:r>
                        <a:rPr lang="en-US" sz="100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Sales Break-up By Target  Market (Industrial, Automotive)</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2063530138"/>
                  </a:ext>
                </a:extLst>
              </a:tr>
              <a:tr h="18765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Overall Industrial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Transducers </a:t>
                      </a:r>
                      <a:r>
                        <a:rPr lang="en-US" sz="1000" dirty="0">
                          <a:latin typeface="Arial" panose="020B0604020202020204" pitchFamily="34" charset="0"/>
                          <a:cs typeface="Arial" panose="020B0604020202020204" pitchFamily="34" charset="0"/>
                        </a:rPr>
                        <a:t>Business Sales, 2017-2021, USS Million </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US" sz="1100" dirty="0">
                          <a:latin typeface="Arial" panose="020B0604020202020204" pitchFamily="34" charset="0"/>
                          <a:cs typeface="Arial" panose="020B0604020202020204" pitchFamily="34" charset="0"/>
                        </a:rPr>
                        <a:t>Overall Industrial Business Domain Sales, 2017-2021, USS Million </a:t>
                      </a:r>
                      <a:endParaRPr lang="en-IN" sz="1100" dirty="0">
                        <a:latin typeface="Arial" panose="020B0604020202020204" pitchFamily="34" charset="0"/>
                        <a:cs typeface="Arial" panose="020B0604020202020204" pitchFamily="34" charset="0"/>
                      </a:endParaRPr>
                    </a:p>
                  </a:txBody>
                  <a:tcPr marL="9525" marR="9525" marT="9525" marB="0" anchor="ctr">
                    <a:lnR w="12700" cmpd="sng">
                      <a:noFill/>
                    </a:lnR>
                    <a:noFill/>
                  </a:tcPr>
                </a:tc>
                <a:extLst>
                  <a:ext uri="{0D108BD9-81ED-4DB2-BD59-A6C34878D82A}">
                    <a16:rowId xmlns:a16="http://schemas.microsoft.com/office/drawing/2014/main" val="3931976004"/>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0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4.1.</a:t>
                      </a: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00000"/>
                        </a:lnSpc>
                      </a:pPr>
                      <a:r>
                        <a:rPr lang="en-US" sz="100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Sales Break-up By Business Domain (Drives and welding, Renewables, Traction, High Precision, Others)</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3965597690"/>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Sales Break-up By Region (Japan, China, Europe, North America, Rest of World)</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0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Sales Break-up by Region (China, Europe, North America, Rest of World</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lToBr w="12700" cmpd="sng">
                      <a:noFill/>
                      <a:prstDash val="solid"/>
                    </a:lnTlToBr>
                    <a:lnBlToTr w="12700" cmpd="sng">
                      <a:noFill/>
                      <a:prstDash val="solid"/>
                    </a:lnBlToTr>
                    <a:noFill/>
                  </a:tcPr>
                </a:tc>
                <a:extLst>
                  <a:ext uri="{0D108BD9-81ED-4DB2-BD59-A6C34878D82A}">
                    <a16:rowId xmlns:a16="http://schemas.microsoft.com/office/drawing/2014/main" val="1411350106"/>
                  </a:ext>
                </a:extLst>
              </a:tr>
              <a:tr h="18765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Overall Industrial Transducers Business Sales By Mode (Direct, Partners), 2021, </a:t>
                      </a:r>
                      <a:r>
                        <a:rPr lang="en-US" sz="1000" b="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USD million</a:t>
                      </a:r>
                      <a:endPar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914400" rtl="0" eaLnBrk="1" fontAlgn="ctr" latinLnBrk="0" hangingPunct="1">
                        <a:lnSpc>
                          <a:spcPct val="100000"/>
                        </a:lnSpc>
                      </a:pP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00000"/>
                        </a:lnSpc>
                      </a:pP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lToBr w="12700" cmpd="sng">
                      <a:noFill/>
                      <a:prstDash val="solid"/>
                    </a:lnTlToBr>
                    <a:lnBlToTr w="12700" cmpd="sng">
                      <a:noFill/>
                      <a:prstDash val="solid"/>
                    </a:lnBlToTr>
                    <a:noFill/>
                  </a:tcPr>
                </a:tc>
                <a:extLst>
                  <a:ext uri="{0D108BD9-81ED-4DB2-BD59-A6C34878D82A}">
                    <a16:rowId xmlns:a16="http://schemas.microsoft.com/office/drawing/2014/main" val="3926181069"/>
                  </a:ext>
                </a:extLst>
              </a:tr>
              <a:tr h="18765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Overall Industrial Transducers Business Sales By Top 5 Sensors, 2021, </a:t>
                      </a:r>
                      <a:r>
                        <a:rPr lang="en-US" sz="1000" b="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USD million</a:t>
                      </a:r>
                      <a:endPar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4937614"/>
                  </a:ext>
                </a:extLst>
              </a:tr>
              <a:tr h="18765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Sensors Used in Industrial Transducers Business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05205911"/>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879581"/>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7.1.1</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latin typeface="Arial" panose="020B0604020202020204" pitchFamily="34" charset="0"/>
                          <a:cs typeface="Arial" panose="020B0604020202020204" pitchFamily="34" charset="0"/>
                        </a:rPr>
                        <a:t>Main Applications e.g. Lifts, Escalators, White goods, etc. Cranes</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107539"/>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7.1.2</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Sensors  (e.g., LTS, LA150-P, CASR, etc.)  and Their Characteristics (e.g., Usage, Certification/Standards , etc.</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27359"/>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Renewables</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292220"/>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7.2.1</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latin typeface="Arial" panose="020B0604020202020204" pitchFamily="34" charset="0"/>
                          <a:cs typeface="Arial" panose="020B0604020202020204" pitchFamily="34" charset="0"/>
                        </a:rPr>
                        <a:t>Main Applications e.g., Solar Windmills, Hydroelectric, Fuel Cells, </a:t>
                      </a:r>
                      <a:r>
                        <a:rPr lang="en-US" sz="1000" dirty="0" err="1">
                          <a:latin typeface="Arial" panose="020B0604020202020204" pitchFamily="34" charset="0"/>
                          <a:cs typeface="Arial" panose="020B0604020202020204" pitchFamily="34" charset="0"/>
                        </a:rPr>
                        <a:t>etc</a:t>
                      </a:r>
                      <a:r>
                        <a:rPr lang="en-US" sz="1000" dirty="0">
                          <a:latin typeface="Arial" panose="020B0604020202020204" pitchFamily="34" charset="0"/>
                          <a:cs typeface="Arial" panose="020B0604020202020204" pitchFamily="34" charset="0"/>
                        </a:rPr>
                        <a: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2558804"/>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7.2.2</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Sensors (e.g. LFXX Models, etc.,)  and Their Characteristics (</a:t>
                      </a:r>
                      <a:r>
                        <a:rPr lang="en-IN" sz="1000" b="0" i="0" kern="1200" dirty="0">
                          <a:solidFill>
                            <a:schemeClr val="dk1"/>
                          </a:solidFill>
                          <a:effectLst/>
                          <a:latin typeface="Arial" panose="020B0604020202020204" pitchFamily="34" charset="0"/>
                          <a:ea typeface="+mn-ea"/>
                          <a:cs typeface="Arial" panose="020B0604020202020204" pitchFamily="34" charset="0"/>
                        </a:rPr>
                        <a:t>e.g.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Usage, Certification/Standards , etc.</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748609"/>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Traction</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52326"/>
                  </a:ext>
                </a:extLst>
              </a:tr>
              <a:tr h="220387">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7.3.1</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latin typeface="Arial" panose="020B0604020202020204" pitchFamily="34" charset="0"/>
                          <a:cs typeface="Arial" panose="020B0604020202020204" pitchFamily="34" charset="0"/>
                        </a:rPr>
                        <a:t>Main Applications.</a:t>
                      </a:r>
                      <a:r>
                        <a:rPr lang="en-IN" sz="1000" b="0" i="0" kern="1200" dirty="0">
                          <a:solidFill>
                            <a:schemeClr val="dk1"/>
                          </a:solidFill>
                          <a:effectLst/>
                          <a:latin typeface="Arial" panose="020B0604020202020204" pitchFamily="34" charset="0"/>
                          <a:ea typeface="+mn-ea"/>
                          <a:cs typeface="Arial" panose="020B0604020202020204" pitchFamily="34" charset="0"/>
                        </a:rPr>
                        <a:t> e.g.  </a:t>
                      </a:r>
                      <a:r>
                        <a:rPr lang="en-US" sz="1000" dirty="0">
                          <a:latin typeface="Arial" panose="020B0604020202020204" pitchFamily="34" charset="0"/>
                          <a:cs typeface="Arial" panose="020B0604020202020204" pitchFamily="34" charset="0"/>
                        </a:rPr>
                        <a:t>Main converter for urban transportation systems, Inverters, converters, rectifiers, Circuit breaker, etc.)</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1907247"/>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7.3.2</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Sensors (</a:t>
                      </a:r>
                      <a:r>
                        <a:rPr lang="en-IN" sz="1000" b="0" i="0" kern="1200" dirty="0">
                          <a:solidFill>
                            <a:schemeClr val="dk1"/>
                          </a:solidFill>
                          <a:effectLst/>
                          <a:latin typeface="Arial" panose="020B0604020202020204" pitchFamily="34" charset="0"/>
                          <a:ea typeface="+mn-ea"/>
                          <a:cs typeface="Arial" panose="020B0604020202020204" pitchFamily="34" charset="0"/>
                        </a:rPr>
                        <a:t>e.g.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LTC 200, </a:t>
                      </a:r>
                      <a:r>
                        <a:rPr lang="en-US" sz="1000" b="0" i="0" u="none" strike="noStrike" kern="1200" spc="15"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DVl</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,etc.)  and Their Characteristics (</a:t>
                      </a:r>
                      <a:r>
                        <a:rPr lang="en-IN" sz="1000" b="0" i="0" kern="1200" dirty="0">
                          <a:solidFill>
                            <a:schemeClr val="dk1"/>
                          </a:solidFill>
                          <a:effectLst/>
                          <a:latin typeface="Arial" panose="020B0604020202020204" pitchFamily="34" charset="0"/>
                          <a:ea typeface="+mn-ea"/>
                          <a:cs typeface="Arial" panose="020B0604020202020204" pitchFamily="34" charset="0"/>
                        </a:rPr>
                        <a:t>e.g.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Usage, Certification/Standards , etc.</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9539989"/>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High Precision</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771608"/>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7.4.1</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latin typeface="Arial" panose="020B0604020202020204" pitchFamily="34" charset="0"/>
                          <a:cs typeface="Arial" panose="020B0604020202020204" pitchFamily="34" charset="0"/>
                        </a:rPr>
                        <a:t>Main Applications </a:t>
                      </a:r>
                      <a:r>
                        <a:rPr lang="en-IN" sz="1000" b="0" i="0" kern="1200" dirty="0">
                          <a:solidFill>
                            <a:schemeClr val="dk1"/>
                          </a:solidFill>
                          <a:effectLst/>
                          <a:latin typeface="Arial" panose="020B0604020202020204" pitchFamily="34" charset="0"/>
                          <a:ea typeface="+mn-ea"/>
                          <a:cs typeface="Arial" panose="020B0604020202020204" pitchFamily="34" charset="0"/>
                        </a:rPr>
                        <a:t>e.g. </a:t>
                      </a:r>
                      <a:r>
                        <a:rPr lang="en-US" sz="1000" dirty="0">
                          <a:latin typeface="Arial" panose="020B0604020202020204" pitchFamily="34" charset="0"/>
                          <a:cs typeface="Arial" panose="020B0604020202020204" pitchFamily="34" charset="0"/>
                        </a:rPr>
                        <a:t> Test</a:t>
                      </a:r>
                      <a:r>
                        <a:rPr lang="en-US" sz="1000" b="0" i="0" kern="1200" dirty="0">
                          <a:solidFill>
                            <a:schemeClr val="dk1"/>
                          </a:solidFill>
                          <a:effectLst/>
                          <a:latin typeface="Arial" panose="020B0604020202020204" pitchFamily="34" charset="0"/>
                          <a:ea typeface="+mn-ea"/>
                          <a:cs typeface="Arial" panose="020B0604020202020204" pitchFamily="34" charset="0"/>
                        </a:rPr>
                        <a:t> &amp; Measurement, Medical equipment, Precision motor controllers, etc.</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840365"/>
                  </a:ext>
                </a:extLst>
              </a:tr>
              <a:tr h="18765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7.4.2</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Sensors (</a:t>
                      </a:r>
                      <a:r>
                        <a:rPr lang="en-IN" sz="1000" b="0" i="0" kern="1200" dirty="0">
                          <a:solidFill>
                            <a:schemeClr val="dk1"/>
                          </a:solidFill>
                          <a:effectLst/>
                          <a:latin typeface="Arial" panose="020B0604020202020204" pitchFamily="34" charset="0"/>
                          <a:ea typeface="+mn-ea"/>
                          <a:cs typeface="Arial" panose="020B0604020202020204" pitchFamily="34" charset="0"/>
                        </a:rPr>
                        <a:t>e.g.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ITL-900T, etc..)  and Their Characteristics (</a:t>
                      </a:r>
                      <a:r>
                        <a:rPr lang="en-IN" sz="1000" b="0" i="0" kern="1200" dirty="0">
                          <a:solidFill>
                            <a:schemeClr val="dk1"/>
                          </a:solidFill>
                          <a:effectLst/>
                          <a:latin typeface="Arial" panose="020B0604020202020204" pitchFamily="34" charset="0"/>
                          <a:ea typeface="+mn-ea"/>
                          <a:cs typeface="Arial" panose="020B0604020202020204" pitchFamily="34" charset="0"/>
                        </a:rPr>
                        <a:t>e.g.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Usage, Certification/Standards , etc.</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0639498"/>
                  </a:ext>
                </a:extLst>
              </a:tr>
            </a:tbl>
          </a:graphicData>
        </a:graphic>
      </p:graphicFrame>
      <p:sp>
        <p:nvSpPr>
          <p:cNvPr id="9" name="Text Placeholder 3">
            <a:extLst>
              <a:ext uri="{FF2B5EF4-FFF2-40B4-BE49-F238E27FC236}">
                <a16:creationId xmlns:a16="http://schemas.microsoft.com/office/drawing/2014/main" id="{7128157D-9B81-4037-BA89-6A874BB96CB2}"/>
              </a:ext>
            </a:extLst>
          </p:cNvPr>
          <p:cNvSpPr txBox="1">
            <a:spLocks/>
          </p:cNvSpPr>
          <p:nvPr/>
        </p:nvSpPr>
        <p:spPr>
          <a:xfrm>
            <a:off x="6823792" y="6664205"/>
            <a:ext cx="2345268" cy="193795"/>
          </a:xfrm>
          <a:prstGeom prst="rect">
            <a:avLst/>
          </a:prstGeom>
          <a:solidFill>
            <a:schemeClr val="accent5">
              <a:lumMod val="20000"/>
              <a:lumOff val="80000"/>
            </a:schemeClr>
          </a:solidFill>
          <a:ln>
            <a:noFill/>
          </a:ln>
        </p:spPr>
        <p:txBody>
          <a:bodyPr vert="horz" lIns="91440" tIns="45720" rIns="91440" bIns="4572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0" dirty="0">
                <a:solidFill>
                  <a:schemeClr val="tx1">
                    <a:lumMod val="85000"/>
                    <a:lumOff val="15000"/>
                  </a:schemeClr>
                </a:solidFill>
              </a:rPr>
              <a:t>Information To Be Developed </a:t>
            </a:r>
          </a:p>
        </p:txBody>
      </p:sp>
    </p:spTree>
    <p:extLst>
      <p:ext uri="{BB962C8B-B14F-4D97-AF65-F5344CB8AC3E}">
        <p14:creationId xmlns:p14="http://schemas.microsoft.com/office/powerpoint/2010/main" val="597173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extLst>
              <p:ext uri="{D42A27DB-BD31-4B8C-83A1-F6EECF244321}">
                <p14:modId xmlns:p14="http://schemas.microsoft.com/office/powerpoint/2010/main" val="3629612401"/>
              </p:ext>
            </p:extLst>
          </p:nvPr>
        </p:nvGraphicFramePr>
        <p:xfrm>
          <a:off x="132586" y="955800"/>
          <a:ext cx="8874940" cy="2265045"/>
        </p:xfrm>
        <a:graphic>
          <a:graphicData uri="http://schemas.openxmlformats.org/drawingml/2006/table">
            <a:tbl>
              <a:tblPr firstRow="1" bandRow="1">
                <a:tableStyleId>{93296810-A885-4BE3-A3E7-6D5BEEA58F35}</a:tableStyleId>
              </a:tblPr>
              <a:tblGrid>
                <a:gridCol w="587979">
                  <a:extLst>
                    <a:ext uri="{9D8B030D-6E8A-4147-A177-3AD203B41FA5}">
                      <a16:colId xmlns:a16="http://schemas.microsoft.com/office/drawing/2014/main" val="20000"/>
                    </a:ext>
                  </a:extLst>
                </a:gridCol>
                <a:gridCol w="426802">
                  <a:extLst>
                    <a:ext uri="{9D8B030D-6E8A-4147-A177-3AD203B41FA5}">
                      <a16:colId xmlns:a16="http://schemas.microsoft.com/office/drawing/2014/main" val="1719585705"/>
                    </a:ext>
                  </a:extLst>
                </a:gridCol>
                <a:gridCol w="516923">
                  <a:extLst>
                    <a:ext uri="{9D8B030D-6E8A-4147-A177-3AD203B41FA5}">
                      <a16:colId xmlns:a16="http://schemas.microsoft.com/office/drawing/2014/main" val="1959656974"/>
                    </a:ext>
                  </a:extLst>
                </a:gridCol>
                <a:gridCol w="7343236">
                  <a:extLst>
                    <a:ext uri="{9D8B030D-6E8A-4147-A177-3AD203B41FA5}">
                      <a16:colId xmlns:a16="http://schemas.microsoft.com/office/drawing/2014/main" val="1332026843"/>
                    </a:ext>
                  </a:extLst>
                </a:gridCol>
              </a:tblGrid>
              <a:tr h="195638">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3">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pPr algn="ctr">
                        <a:lnSpc>
                          <a:spcPct val="100000"/>
                        </a:lnSpc>
                      </a:pPr>
                      <a:r>
                        <a:rPr lang="en-IN" sz="1100" kern="1200" dirty="0">
                          <a:latin typeface="Arial" panose="020B0604020202020204" pitchFamily="34" charset="0"/>
                          <a:ea typeface="Verdana" panose="020B0604030504040204" pitchFamily="34" charset="0"/>
                          <a:cs typeface="Arial" panose="020B0604020202020204" pitchFamily="34" charset="0"/>
                        </a:rPr>
                        <a:t>Contents</a:t>
                      </a:r>
                      <a:endParaRPr lang="en-IN" sz="11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endParaRPr lang="en-IN"/>
                    </a:p>
                  </a:txBody>
                  <a:tcPr>
                    <a:lnL w="12700" cmpd="sng">
                      <a:noFill/>
                    </a:lnL>
                  </a:tcPr>
                </a:tc>
                <a:extLst>
                  <a:ext uri="{0D108BD9-81ED-4DB2-BD59-A6C34878D82A}">
                    <a16:rowId xmlns:a16="http://schemas.microsoft.com/office/drawing/2014/main" val="10000"/>
                  </a:ext>
                </a:extLst>
              </a:tr>
              <a:tr h="19707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7.5</a:t>
                      </a: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Others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78083425"/>
                  </a:ext>
                </a:extLst>
              </a:tr>
              <a:tr h="19563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7.4.1</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noFill/>
                  </a:tcPr>
                </a:tc>
                <a:tc>
                  <a:txBody>
                    <a:bodyPr/>
                    <a:lstStyle/>
                    <a:p>
                      <a:r>
                        <a:rPr lang="en-US" sz="1000" dirty="0">
                          <a:latin typeface="Arial" panose="020B0604020202020204" pitchFamily="34" charset="0"/>
                          <a:cs typeface="Arial" panose="020B0604020202020204" pitchFamily="34" charset="0"/>
                        </a:rPr>
                        <a:t>Main Applications</a:t>
                      </a:r>
                      <a:endParaRPr lang="en-US" sz="1000" b="0" i="0" kern="1200" dirty="0">
                        <a:solidFill>
                          <a:schemeClr val="dk1"/>
                        </a:solidFill>
                        <a:effectLst/>
                        <a:latin typeface="Arial" panose="020B0604020202020204" pitchFamily="34" charset="0"/>
                        <a:ea typeface="+mn-ea"/>
                        <a:cs typeface="Arial" panose="020B0604020202020204" pitchFamily="34" charset="0"/>
                      </a:endParaRPr>
                    </a:p>
                  </a:txBody>
                  <a:tcPr marL="9525" marR="9525" marT="9525" marB="0" anchor="ctr">
                    <a:noFill/>
                  </a:tcPr>
                </a:tc>
                <a:extLst>
                  <a:ext uri="{0D108BD9-81ED-4DB2-BD59-A6C34878D82A}">
                    <a16:rowId xmlns:a16="http://schemas.microsoft.com/office/drawing/2014/main" val="1829921484"/>
                  </a:ext>
                </a:extLst>
              </a:tr>
              <a:tr h="19563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7.4.2</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Sensors and Their Characteristics (e.g., Usage, Certification/Standards , etc.</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2454740571"/>
                  </a:ext>
                </a:extLst>
              </a:tr>
              <a:tr h="26037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highlight>
                            <a:srgbClr val="FFFF00"/>
                          </a:highlight>
                          <a:latin typeface="Arial" panose="020B0604020202020204" pitchFamily="34" charset="0"/>
                          <a:ea typeface="Verdana" panose="020B0604030504040204" pitchFamily="34" charset="0"/>
                          <a:cs typeface="Arial" panose="020B0604020202020204" pitchFamily="34" charset="0"/>
                        </a:rPr>
                        <a:t>Key Partner Alliances Across Regions (China, Europe, North America, Rest of World) (Total Up to 15) in Industrial Transducers Business Domain </a:t>
                      </a: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05205911"/>
                  </a:ext>
                </a:extLst>
              </a:tr>
              <a:tr h="19707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Name of The Partner</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879581"/>
                  </a:ext>
                </a:extLst>
              </a:tr>
              <a:tr h="19563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000" dirty="0">
                          <a:latin typeface="Arial" panose="020B0604020202020204" pitchFamily="34" charset="0"/>
                          <a:cs typeface="Arial" panose="020B0604020202020204" pitchFamily="34" charset="0"/>
                        </a:rPr>
                        <a:t>Type of Partner (Distribution, Solution Provider/ Integrator, etc.,)</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US" sz="1100" dirty="0">
                          <a:latin typeface="Arial" panose="020B0604020202020204" pitchFamily="34" charset="0"/>
                          <a:cs typeface="Arial" panose="020B0604020202020204" pitchFamily="34" charset="0"/>
                        </a:rPr>
                        <a:t>Type of Partner (Distribution, Solution Provider/ Integrator, etc.,)</a:t>
                      </a:r>
                      <a:endParaRPr lang="en-IN" sz="11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107539"/>
                  </a:ext>
                </a:extLst>
              </a:tr>
              <a:tr h="195638">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Location</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0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Location</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27359"/>
                  </a:ext>
                </a:extLst>
              </a:tr>
              <a:tr h="19707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just" defTabSz="914400" rtl="0" eaLnBrk="1" fontAlgn="ctr" latinLnBrk="0" hangingPunct="1">
                        <a:lnSpc>
                          <a:spcPct val="15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Conclusions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Conclusions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50000"/>
                        </a:lnSpc>
                      </a:pPr>
                      <a:r>
                        <a:rPr lang="en-US"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Drives and Welding</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292220"/>
                  </a:ext>
                </a:extLst>
              </a:tr>
            </a:tbl>
          </a:graphicData>
        </a:graphic>
      </p:graphicFrame>
      <p:sp>
        <p:nvSpPr>
          <p:cNvPr id="9" name="Text Placeholder 3">
            <a:extLst>
              <a:ext uri="{FF2B5EF4-FFF2-40B4-BE49-F238E27FC236}">
                <a16:creationId xmlns:a16="http://schemas.microsoft.com/office/drawing/2014/main" id="{7128157D-9B81-4037-BA89-6A874BB96CB2}"/>
              </a:ext>
            </a:extLst>
          </p:cNvPr>
          <p:cNvSpPr txBox="1">
            <a:spLocks/>
          </p:cNvSpPr>
          <p:nvPr/>
        </p:nvSpPr>
        <p:spPr>
          <a:xfrm>
            <a:off x="6823792" y="6664205"/>
            <a:ext cx="2345268" cy="193795"/>
          </a:xfrm>
          <a:prstGeom prst="rect">
            <a:avLst/>
          </a:prstGeom>
          <a:solidFill>
            <a:schemeClr val="accent5">
              <a:lumMod val="20000"/>
              <a:lumOff val="80000"/>
            </a:schemeClr>
          </a:solidFill>
          <a:ln>
            <a:noFill/>
          </a:ln>
        </p:spPr>
        <p:txBody>
          <a:bodyPr vert="horz" lIns="91440" tIns="45720" rIns="91440" bIns="4572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0" dirty="0">
                <a:solidFill>
                  <a:schemeClr val="tx1">
                    <a:lumMod val="85000"/>
                    <a:lumOff val="15000"/>
                  </a:schemeClr>
                </a:solidFill>
              </a:rPr>
              <a:t>Information To Be Developed </a:t>
            </a:r>
          </a:p>
        </p:txBody>
      </p:sp>
      <p:sp>
        <p:nvSpPr>
          <p:cNvPr id="6" name="Text Placeholder 3">
            <a:extLst>
              <a:ext uri="{FF2B5EF4-FFF2-40B4-BE49-F238E27FC236}">
                <a16:creationId xmlns:a16="http://schemas.microsoft.com/office/drawing/2014/main" id="{5413FFFF-56F7-4A7D-AFE5-DC18A5A032E6}"/>
              </a:ext>
            </a:extLst>
          </p:cNvPr>
          <p:cNvSpPr txBox="1">
            <a:spLocks/>
          </p:cNvSpPr>
          <p:nvPr/>
        </p:nvSpPr>
        <p:spPr>
          <a:xfrm>
            <a:off x="369537" y="3401470"/>
            <a:ext cx="8404926" cy="193795"/>
          </a:xfrm>
          <a:prstGeom prst="rect">
            <a:avLst/>
          </a:prstGeom>
          <a:solidFill>
            <a:schemeClr val="accent5">
              <a:lumMod val="20000"/>
              <a:lumOff val="80000"/>
            </a:schemeClr>
          </a:solidFill>
          <a:ln>
            <a:solidFill>
              <a:schemeClr val="accent6">
                <a:lumMod val="40000"/>
                <a:lumOff val="60000"/>
              </a:schemeClr>
            </a:solidFill>
          </a:ln>
        </p:spPr>
        <p:txBody>
          <a:bodyPr vert="horz" lIns="91440" tIns="45720" rIns="91440" bIns="45720" rtlCol="0" anchor="ctr">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0" dirty="0">
                <a:solidFill>
                  <a:schemeClr val="tx1">
                    <a:lumMod val="85000"/>
                    <a:lumOff val="15000"/>
                  </a:schemeClr>
                </a:solidFill>
              </a:rPr>
              <a:t>The end client will have the copyright of the report.</a:t>
            </a:r>
          </a:p>
        </p:txBody>
      </p:sp>
      <p:sp>
        <p:nvSpPr>
          <p:cNvPr id="8" name="TextBox 7">
            <a:extLst>
              <a:ext uri="{FF2B5EF4-FFF2-40B4-BE49-F238E27FC236}">
                <a16:creationId xmlns:a16="http://schemas.microsoft.com/office/drawing/2014/main" id="{3E22DC79-46E6-432A-87F0-B33F8EE76C49}"/>
              </a:ext>
            </a:extLst>
          </p:cNvPr>
          <p:cNvSpPr txBox="1"/>
          <p:nvPr/>
        </p:nvSpPr>
        <p:spPr>
          <a:xfrm>
            <a:off x="367593" y="3775890"/>
            <a:ext cx="8404926" cy="369332"/>
          </a:xfrm>
          <a:prstGeom prst="rect">
            <a:avLst/>
          </a:prstGeom>
          <a:noFill/>
        </p:spPr>
        <p:txBody>
          <a:bodyPr wrap="square">
            <a:spAutoFit/>
          </a:bodyPr>
          <a:lstStyle/>
          <a:p>
            <a:r>
              <a:rPr lang="en-IN" sz="900" dirty="0">
                <a:solidFill>
                  <a:schemeClr val="tx1">
                    <a:lumMod val="85000"/>
                    <a:lumOff val="15000"/>
                  </a:schemeClr>
                </a:solidFill>
                <a:latin typeface="Arial" panose="020B0604020202020204" pitchFamily="34" charset="0"/>
                <a:cs typeface="Arial" panose="020B0604020202020204" pitchFamily="34" charset="0"/>
              </a:rPr>
              <a:t>Disclaimer : </a:t>
            </a:r>
            <a:r>
              <a:rPr lang="en-US" sz="900" dirty="0">
                <a:solidFill>
                  <a:schemeClr val="tx1">
                    <a:lumMod val="85000"/>
                    <a:lumOff val="15000"/>
                  </a:schemeClr>
                </a:solidFill>
                <a:latin typeface="Arial" panose="020B0604020202020204" pitchFamily="34" charset="0"/>
                <a:cs typeface="Arial" panose="020B0604020202020204" pitchFamily="34" charset="0"/>
              </a:rPr>
              <a:t>TechSci will try best to cover all set of the required information. The level of granularity may vary  as the nature of information required is sensitive and confidential. </a:t>
            </a:r>
            <a:endParaRPr lang="en-IN" sz="9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89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DCEEF8-1F3C-4D10-9121-A1CFB3E73A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010" r="2041" b="24813"/>
          <a:stretch/>
        </p:blipFill>
        <p:spPr>
          <a:xfrm>
            <a:off x="0" y="-1"/>
            <a:ext cx="9144000" cy="5418161"/>
          </a:xfrm>
          <a:prstGeom prst="rect">
            <a:avLst/>
          </a:prstGeom>
          <a:effectLst>
            <a:innerShdw blurRad="63500" dist="50800" dir="5400000">
              <a:prstClr val="black">
                <a:alpha val="50000"/>
              </a:prstClr>
            </a:inn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873094" y="5732546"/>
            <a:ext cx="3397815"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RESEARCH METHODOLOGY</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spTree>
    <p:extLst>
      <p:ext uri="{BB962C8B-B14F-4D97-AF65-F5344CB8AC3E}">
        <p14:creationId xmlns:p14="http://schemas.microsoft.com/office/powerpoint/2010/main" val="163129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0E6A-569A-42FD-8235-864F9899B8BC}"/>
              </a:ext>
            </a:extLst>
          </p:cNvPr>
          <p:cNvSpPr txBox="1"/>
          <p:nvPr/>
        </p:nvSpPr>
        <p:spPr>
          <a:xfrm>
            <a:off x="156679" y="639207"/>
            <a:ext cx="8489672" cy="1443152"/>
          </a:xfrm>
          <a:prstGeom prst="rect">
            <a:avLst/>
          </a:prstGeom>
          <a:noFill/>
        </p:spPr>
        <p:txBody>
          <a:bodyPr wrap="square" rtlCol="0" anchor="t">
            <a:spAutoFit/>
          </a:bodyPr>
          <a:lstStyle/>
          <a:p>
            <a:pPr>
              <a:lnSpc>
                <a:spcPct val="150000"/>
              </a:lnSpc>
            </a:pPr>
            <a:r>
              <a:rPr lang="en-IN" sz="1200" dirty="0">
                <a:latin typeface="Arial" panose="020B0604020202020204" pitchFamily="34" charset="0"/>
                <a:cs typeface="Arial" panose="020B0604020202020204" pitchFamily="34" charset="0"/>
              </a:rPr>
              <a:t>The recommended methodology for this study is based on exhaustive Secondary Research followed by extensive Primary Research. TechSci Research will deploy a dedicated team who will work dedicatedly for the Client to meet research objectives.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a:t>
            </a:r>
          </a:p>
          <a:p>
            <a:pPr marL="171450" indent="-171450">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will conduct exhaustive secondary research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 </a:t>
            </a:r>
            <a:endParaRPr lang="en-IN" sz="12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7319" y="-20658"/>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4" name="object 49">
            <a:extLst>
              <a:ext uri="{FF2B5EF4-FFF2-40B4-BE49-F238E27FC236}">
                <a16:creationId xmlns:a16="http://schemas.microsoft.com/office/drawing/2014/main" id="{7691A60E-F142-45E9-9349-5A9400AE234A}"/>
              </a:ext>
            </a:extLst>
          </p:cNvPr>
          <p:cNvSpPr txBox="1"/>
          <p:nvPr/>
        </p:nvSpPr>
        <p:spPr>
          <a:xfrm>
            <a:off x="192748" y="2014996"/>
            <a:ext cx="8228906" cy="1159741"/>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Post Secondary Search,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TechSci will  prepare a list of target individuals in target organization, across different functions and levels. In-addition, TechSci will also identify  individuals in competitor companies</a:t>
            </a:r>
          </a:p>
          <a:p>
            <a:pPr marL="171450" lvl="0" indent="-171450" algn="just">
              <a:lnSpc>
                <a:spcPct val="150000"/>
              </a:lnSpc>
              <a:buFont typeface="Arial" panose="020B0604020202020204" pitchFamily="34" charset="0"/>
              <a:buChar char="•"/>
              <a:defRPr/>
            </a:pPr>
            <a:r>
              <a:rPr kumimoji="0" lang="en-US" sz="1200" b="0" i="0" u="none" strike="noStrike" kern="1200" cap="none" spc="-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team will formulae  guidelines to ask specific questions related with the project objectives.</a:t>
            </a:r>
          </a:p>
        </p:txBody>
      </p:sp>
      <p:sp>
        <p:nvSpPr>
          <p:cNvPr id="7" name="TextBox 6">
            <a:extLst>
              <a:ext uri="{FF2B5EF4-FFF2-40B4-BE49-F238E27FC236}">
                <a16:creationId xmlns:a16="http://schemas.microsoft.com/office/drawing/2014/main" id="{1957240E-AD15-4816-BFAA-04A9436A9E2D}"/>
              </a:ext>
            </a:extLst>
          </p:cNvPr>
          <p:cNvSpPr txBox="1"/>
          <p:nvPr/>
        </p:nvSpPr>
        <p:spPr>
          <a:xfrm>
            <a:off x="156679" y="3209974"/>
            <a:ext cx="8386005" cy="1720151"/>
          </a:xfrm>
          <a:prstGeom prst="rect">
            <a:avLst/>
          </a:prstGeom>
          <a:noFill/>
        </p:spPr>
        <p:txBody>
          <a:bodyPr wrap="square"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will execute primary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identified individuals in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target organizations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including their competitors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kumimoji="0" lang="en-US" sz="12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a:t>
            </a:r>
            <a:r>
              <a:rPr kumimoji="0" lang="en-US" sz="12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kumimoji="0" lang="en-US" sz="1200" b="0" i="0" u="none" strike="noStrike" kern="1200" cap="none" spc="-2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will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collected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telephonic</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surveys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a:p>
            <a:pPr algn="just">
              <a:lnSpc>
                <a:spcPct val="150000"/>
              </a:lnSpc>
            </a:pPr>
            <a:r>
              <a:rPr lang="en-US" sz="1200" b="1" spc="-5" dirty="0">
                <a:solidFill>
                  <a:prstClr val="black"/>
                </a:solidFill>
                <a:latin typeface="Arial" panose="020B0604020202020204" pitchFamily="34" charset="0"/>
                <a:ea typeface="Verdana" panose="020B0604030504040204" pitchFamily="34" charset="0"/>
                <a:cs typeface="Arial" panose="020B0604020202020204" pitchFamily="34" charset="0"/>
              </a:rPr>
              <a:t>Phase IV:</a:t>
            </a:r>
          </a:p>
          <a:p>
            <a:pPr algn="just">
              <a:lnSpc>
                <a:spcPct val="150000"/>
              </a:lnSpc>
            </a:pPr>
            <a:r>
              <a:rPr lang="en-US" sz="1200" spc="-2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25" dirty="0">
                <a:solidFill>
                  <a:prstClr val="black"/>
                </a:solidFill>
                <a:latin typeface="Arial" panose="020B0604020202020204" pitchFamily="34" charset="0"/>
                <a:ea typeface="Verdana" panose="020B0604030504040204" pitchFamily="34" charset="0"/>
                <a:cs typeface="Arial" panose="020B0604020202020204" pitchFamily="34" charset="0"/>
              </a:rPr>
              <a:t> will deliver the final comprehensive project report in detailed PDF format.</a:t>
            </a:r>
          </a:p>
        </p:txBody>
      </p:sp>
      <p:sp>
        <p:nvSpPr>
          <p:cNvPr id="8" name="object 9">
            <a:extLst>
              <a:ext uri="{FF2B5EF4-FFF2-40B4-BE49-F238E27FC236}">
                <a16:creationId xmlns:a16="http://schemas.microsoft.com/office/drawing/2014/main" id="{20456004-0132-4118-8D44-ECD6166D946B}"/>
              </a:ext>
            </a:extLst>
          </p:cNvPr>
          <p:cNvSpPr/>
          <p:nvPr/>
        </p:nvSpPr>
        <p:spPr>
          <a:xfrm>
            <a:off x="561197" y="4982468"/>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10">
            <a:extLst>
              <a:ext uri="{FF2B5EF4-FFF2-40B4-BE49-F238E27FC236}">
                <a16:creationId xmlns:a16="http://schemas.microsoft.com/office/drawing/2014/main" id="{4794CC71-5B60-48CE-8BE7-9363E0299DF6}"/>
              </a:ext>
            </a:extLst>
          </p:cNvPr>
          <p:cNvSpPr/>
          <p:nvPr/>
        </p:nvSpPr>
        <p:spPr>
          <a:xfrm>
            <a:off x="611488" y="5119627"/>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1">
            <a:extLst>
              <a:ext uri="{FF2B5EF4-FFF2-40B4-BE49-F238E27FC236}">
                <a16:creationId xmlns:a16="http://schemas.microsoft.com/office/drawing/2014/main" id="{06486040-6838-4124-BCED-52A0A888449B}"/>
              </a:ext>
            </a:extLst>
          </p:cNvPr>
          <p:cNvSpPr/>
          <p:nvPr/>
        </p:nvSpPr>
        <p:spPr>
          <a:xfrm>
            <a:off x="652636" y="5035807"/>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952AD63B-AF30-4A5B-9763-B7ACC6BA93B7}"/>
              </a:ext>
            </a:extLst>
          </p:cNvPr>
          <p:cNvSpPr txBox="1"/>
          <p:nvPr/>
        </p:nvSpPr>
        <p:spPr>
          <a:xfrm>
            <a:off x="652636" y="5194405"/>
            <a:ext cx="995680" cy="436880"/>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Target  Audience  </a:t>
            </a:r>
            <a:r>
              <a:rPr kumimoji="0" sz="900" b="0" i="0" u="none" strike="noStrike" kern="1200" cap="none" spc="-10" normalizeH="0" baseline="0" noProof="0" dirty="0">
                <a:ln>
                  <a:noFill/>
                </a:ln>
                <a:solidFill>
                  <a:srgbClr val="3A3838"/>
                </a:solidFill>
                <a:effectLst/>
                <a:uLnTx/>
                <a:uFillTx/>
                <a:latin typeface="Verdana"/>
                <a:ea typeface="+mn-ea"/>
                <a:cs typeface="Verdana"/>
              </a:rPr>
              <a:t>I</a:t>
            </a:r>
            <a:r>
              <a:rPr kumimoji="0" sz="900" b="0" i="0" u="none" strike="noStrike" kern="1200" cap="none" spc="0" normalizeH="0" baseline="0" noProof="0" dirty="0">
                <a:ln>
                  <a:noFill/>
                </a:ln>
                <a:solidFill>
                  <a:srgbClr val="3A3838"/>
                </a:solidFill>
                <a:effectLst/>
                <a:uLnTx/>
                <a:uFillTx/>
                <a:latin typeface="Verdana"/>
                <a:ea typeface="+mn-ea"/>
                <a:cs typeface="Verdana"/>
              </a:rPr>
              <a:t>de</a:t>
            </a:r>
            <a:r>
              <a:rPr kumimoji="0" sz="900" b="0" i="0" u="none" strike="noStrike" kern="1200" cap="none" spc="-10" normalizeH="0" baseline="0" noProof="0" dirty="0">
                <a:ln>
                  <a:noFill/>
                </a:ln>
                <a:solidFill>
                  <a:srgbClr val="3A3838"/>
                </a:solidFill>
                <a:effectLst/>
                <a:uLnTx/>
                <a:uFillTx/>
                <a:latin typeface="Verdana"/>
                <a:ea typeface="+mn-ea"/>
                <a:cs typeface="Verdana"/>
              </a:rPr>
              <a:t>n</a:t>
            </a:r>
            <a:r>
              <a:rPr kumimoji="0" sz="900" b="0" i="0" u="none" strike="noStrike" kern="1200" cap="none" spc="0" normalizeH="0" baseline="0" noProof="0" dirty="0">
                <a:ln>
                  <a:noFill/>
                </a:ln>
                <a:solidFill>
                  <a:srgbClr val="3A3838"/>
                </a:solidFill>
                <a:effectLst/>
                <a:uLnTx/>
                <a:uFillTx/>
                <a:latin typeface="Verdana"/>
                <a:ea typeface="+mn-ea"/>
                <a:cs typeface="Verdana"/>
              </a:rPr>
              <a:t>ti</a:t>
            </a:r>
            <a:r>
              <a:rPr kumimoji="0" sz="900" b="0" i="0" u="none" strike="noStrike" kern="1200" cap="none" spc="-5" normalizeH="0" baseline="0" noProof="0" dirty="0">
                <a:ln>
                  <a:noFill/>
                </a:ln>
                <a:solidFill>
                  <a:srgbClr val="3A3838"/>
                </a:solidFill>
                <a:effectLst/>
                <a:uLnTx/>
                <a:uFillTx/>
                <a:latin typeface="Verdana"/>
                <a:ea typeface="+mn-ea"/>
                <a:cs typeface="Verdana"/>
              </a:rPr>
              <a:t>f</a:t>
            </a:r>
            <a:r>
              <a:rPr kumimoji="0" sz="900" b="0" i="0" u="none" strike="noStrike" kern="1200" cap="none" spc="0" normalizeH="0" baseline="0" noProof="0" dirty="0">
                <a:ln>
                  <a:noFill/>
                </a:ln>
                <a:solidFill>
                  <a:srgbClr val="3A3838"/>
                </a:solidFill>
                <a:effectLst/>
                <a:uLnTx/>
                <a:uFillTx/>
                <a:latin typeface="Verdana"/>
                <a:ea typeface="+mn-ea"/>
                <a:cs typeface="Verdana"/>
              </a:rPr>
              <a:t>ication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2" name="object 13">
            <a:extLst>
              <a:ext uri="{FF2B5EF4-FFF2-40B4-BE49-F238E27FC236}">
                <a16:creationId xmlns:a16="http://schemas.microsoft.com/office/drawing/2014/main" id="{6D07A508-528A-427D-B426-86FF521302CE}"/>
              </a:ext>
            </a:extLst>
          </p:cNvPr>
          <p:cNvSpPr/>
          <p:nvPr/>
        </p:nvSpPr>
        <p:spPr>
          <a:xfrm>
            <a:off x="1884029"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4">
            <a:extLst>
              <a:ext uri="{FF2B5EF4-FFF2-40B4-BE49-F238E27FC236}">
                <a16:creationId xmlns:a16="http://schemas.microsoft.com/office/drawing/2014/main" id="{081B3934-F84D-4E31-A1FE-396FDD26CAD3}"/>
              </a:ext>
            </a:extLst>
          </p:cNvPr>
          <p:cNvSpPr/>
          <p:nvPr/>
        </p:nvSpPr>
        <p:spPr>
          <a:xfrm>
            <a:off x="1914508" y="5119627"/>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5">
            <a:extLst>
              <a:ext uri="{FF2B5EF4-FFF2-40B4-BE49-F238E27FC236}">
                <a16:creationId xmlns:a16="http://schemas.microsoft.com/office/drawing/2014/main" id="{62EFF36A-984C-4B56-85C5-C9351E0D7030}"/>
              </a:ext>
            </a:extLst>
          </p:cNvPr>
          <p:cNvSpPr/>
          <p:nvPr/>
        </p:nvSpPr>
        <p:spPr>
          <a:xfrm>
            <a:off x="1975468" y="5035807"/>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16">
            <a:extLst>
              <a:ext uri="{FF2B5EF4-FFF2-40B4-BE49-F238E27FC236}">
                <a16:creationId xmlns:a16="http://schemas.microsoft.com/office/drawing/2014/main" id="{43281A29-1D56-4C88-A3D1-E7E91A53A87B}"/>
              </a:ext>
            </a:extLst>
          </p:cNvPr>
          <p:cNvSpPr txBox="1"/>
          <p:nvPr/>
        </p:nvSpPr>
        <p:spPr>
          <a:xfrm>
            <a:off x="2061574" y="5194405"/>
            <a:ext cx="823594" cy="436880"/>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Q</a:t>
            </a:r>
            <a:r>
              <a:rPr kumimoji="0" sz="900" b="0" i="0" u="none" strike="noStrike" kern="1200" cap="none" spc="-10" normalizeH="0" baseline="0" noProof="0" dirty="0">
                <a:ln>
                  <a:noFill/>
                </a:ln>
                <a:solidFill>
                  <a:srgbClr val="3A3838"/>
                </a:solidFill>
                <a:effectLst/>
                <a:uLnTx/>
                <a:uFillTx/>
                <a:latin typeface="Verdana"/>
                <a:ea typeface="+mn-ea"/>
                <a:cs typeface="Verdana"/>
              </a:rPr>
              <a:t>u</a:t>
            </a:r>
            <a:r>
              <a:rPr kumimoji="0" sz="900" b="0" i="0" u="none" strike="noStrike" kern="1200" cap="none" spc="0" normalizeH="0" baseline="0" noProof="0" dirty="0">
                <a:ln>
                  <a:noFill/>
                </a:ln>
                <a:solidFill>
                  <a:srgbClr val="3A3838"/>
                </a:solidFill>
                <a:effectLst/>
                <a:uLnTx/>
                <a:uFillTx/>
                <a:latin typeface="Verdana"/>
                <a:ea typeface="+mn-ea"/>
                <a:cs typeface="Verdana"/>
              </a:rPr>
              <a:t>estio</a:t>
            </a:r>
            <a:r>
              <a:rPr kumimoji="0" sz="900" b="0" i="0" u="none" strike="noStrike" kern="1200" cap="none" spc="-10" normalizeH="0" baseline="0" noProof="0" dirty="0">
                <a:ln>
                  <a:noFill/>
                </a:ln>
                <a:solidFill>
                  <a:srgbClr val="3A3838"/>
                </a:solidFill>
                <a:effectLst/>
                <a:uLnTx/>
                <a:uFillTx/>
                <a:latin typeface="Verdana"/>
                <a:ea typeface="+mn-ea"/>
                <a:cs typeface="Verdana"/>
              </a:rPr>
              <a:t>nn</a:t>
            </a:r>
            <a:r>
              <a:rPr kumimoji="0" sz="900" b="0" i="0" u="none" strike="noStrike" kern="1200" cap="none" spc="0" normalizeH="0" baseline="0" noProof="0" dirty="0">
                <a:ln>
                  <a:noFill/>
                </a:ln>
                <a:solidFill>
                  <a:srgbClr val="3A3838"/>
                </a:solidFill>
                <a:effectLst/>
                <a:uLnTx/>
                <a:uFillTx/>
                <a:latin typeface="Verdana"/>
                <a:ea typeface="+mn-ea"/>
                <a:cs typeface="Verdana"/>
              </a:rPr>
              <a:t>aire  Design </a:t>
            </a:r>
            <a:r>
              <a:rPr kumimoji="0" sz="900" b="0" i="0" u="none" strike="noStrike" kern="1200" cap="none" spc="-5" normalizeH="0" baseline="0" noProof="0" dirty="0">
                <a:ln>
                  <a:noFill/>
                </a:ln>
                <a:solidFill>
                  <a:srgbClr val="3A3838"/>
                </a:solidFill>
                <a:effectLst/>
                <a:uLnTx/>
                <a:uFillTx/>
                <a:latin typeface="Verdana"/>
                <a:ea typeface="+mn-ea"/>
                <a:cs typeface="Verdana"/>
              </a:rPr>
              <a:t>and  Finalization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6" name="object 17">
            <a:extLst>
              <a:ext uri="{FF2B5EF4-FFF2-40B4-BE49-F238E27FC236}">
                <a16:creationId xmlns:a16="http://schemas.microsoft.com/office/drawing/2014/main" id="{16B2619D-A150-47BD-95B8-CD90AAC1E960}"/>
              </a:ext>
            </a:extLst>
          </p:cNvPr>
          <p:cNvSpPr/>
          <p:nvPr/>
        </p:nvSpPr>
        <p:spPr>
          <a:xfrm>
            <a:off x="3208385"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bject 18">
            <a:extLst>
              <a:ext uri="{FF2B5EF4-FFF2-40B4-BE49-F238E27FC236}">
                <a16:creationId xmlns:a16="http://schemas.microsoft.com/office/drawing/2014/main" id="{EE50F071-8770-4FC5-8D48-EDEDA9B1AE3F}"/>
              </a:ext>
            </a:extLst>
          </p:cNvPr>
          <p:cNvSpPr/>
          <p:nvPr/>
        </p:nvSpPr>
        <p:spPr>
          <a:xfrm>
            <a:off x="3357736" y="5119627"/>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bject 19">
            <a:extLst>
              <a:ext uri="{FF2B5EF4-FFF2-40B4-BE49-F238E27FC236}">
                <a16:creationId xmlns:a16="http://schemas.microsoft.com/office/drawing/2014/main" id="{0BDBC415-A326-410C-90EB-18580B4C3F3D}"/>
              </a:ext>
            </a:extLst>
          </p:cNvPr>
          <p:cNvSpPr/>
          <p:nvPr/>
        </p:nvSpPr>
        <p:spPr>
          <a:xfrm>
            <a:off x="3299824" y="5035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20">
            <a:extLst>
              <a:ext uri="{FF2B5EF4-FFF2-40B4-BE49-F238E27FC236}">
                <a16:creationId xmlns:a16="http://schemas.microsoft.com/office/drawing/2014/main" id="{642376AB-FA33-4B73-BE57-C05711D36F24}"/>
              </a:ext>
            </a:extLst>
          </p:cNvPr>
          <p:cNvSpPr txBox="1"/>
          <p:nvPr/>
        </p:nvSpPr>
        <p:spPr>
          <a:xfrm>
            <a:off x="3505946" y="5194405"/>
            <a:ext cx="583565" cy="289823"/>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Ex</a:t>
            </a:r>
            <a:r>
              <a:rPr kumimoji="0" sz="900" b="0" i="0" u="none" strike="noStrike" kern="1200" cap="none" spc="0" normalizeH="0" baseline="0" noProof="0" dirty="0">
                <a:ln>
                  <a:noFill/>
                </a:ln>
                <a:solidFill>
                  <a:srgbClr val="FFFFFF"/>
                </a:solidFill>
                <a:effectLst/>
                <a:uLnTx/>
                <a:uFillTx/>
                <a:latin typeface="Verdana"/>
                <a:ea typeface="+mn-ea"/>
                <a:cs typeface="Verdana"/>
              </a:rPr>
              <a:t>ec</a:t>
            </a:r>
            <a:r>
              <a:rPr kumimoji="0" sz="900" b="0" i="0" u="none" strike="noStrike" kern="1200" cap="none" spc="-10" normalizeH="0" baseline="0" noProof="0" dirty="0">
                <a:ln>
                  <a:noFill/>
                </a:ln>
                <a:solidFill>
                  <a:srgbClr val="FFFFFF"/>
                </a:solidFill>
                <a:effectLst/>
                <a:uLnTx/>
                <a:uFillTx/>
                <a:latin typeface="Verdana"/>
                <a:ea typeface="+mn-ea"/>
                <a:cs typeface="Verdana"/>
              </a:rPr>
              <a:t>u</a:t>
            </a:r>
            <a:r>
              <a:rPr kumimoji="0" sz="900" b="0" i="0" u="none" strike="noStrike" kern="1200" cap="none" spc="0" normalizeH="0" baseline="0" noProof="0" dirty="0">
                <a:ln>
                  <a:noFill/>
                </a:ln>
                <a:solidFill>
                  <a:srgbClr val="FFFFFF"/>
                </a:solidFill>
                <a:effectLst/>
                <a:uLnTx/>
                <a:uFillTx/>
                <a:latin typeface="Verdana"/>
                <a:ea typeface="+mn-ea"/>
                <a:cs typeface="Verdana"/>
              </a:rPr>
              <a:t>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0" name="object 21">
            <a:extLst>
              <a:ext uri="{FF2B5EF4-FFF2-40B4-BE49-F238E27FC236}">
                <a16:creationId xmlns:a16="http://schemas.microsoft.com/office/drawing/2014/main" id="{F73F6040-FBB1-4BE3-BC39-FE1BC0EE0E17}"/>
              </a:ext>
            </a:extLst>
          </p:cNvPr>
          <p:cNvSpPr/>
          <p:nvPr/>
        </p:nvSpPr>
        <p:spPr>
          <a:xfrm>
            <a:off x="4532741" y="4982468"/>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ject 22">
            <a:extLst>
              <a:ext uri="{FF2B5EF4-FFF2-40B4-BE49-F238E27FC236}">
                <a16:creationId xmlns:a16="http://schemas.microsoft.com/office/drawing/2014/main" id="{94ABC1B6-BD23-442B-A9D1-448B4658E3FC}"/>
              </a:ext>
            </a:extLst>
          </p:cNvPr>
          <p:cNvSpPr/>
          <p:nvPr/>
        </p:nvSpPr>
        <p:spPr>
          <a:xfrm>
            <a:off x="4560172" y="5119627"/>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bject 23">
            <a:extLst>
              <a:ext uri="{FF2B5EF4-FFF2-40B4-BE49-F238E27FC236}">
                <a16:creationId xmlns:a16="http://schemas.microsoft.com/office/drawing/2014/main" id="{A11A9B62-AF92-4DDF-9884-E23440592B22}"/>
              </a:ext>
            </a:extLst>
          </p:cNvPr>
          <p:cNvSpPr/>
          <p:nvPr/>
        </p:nvSpPr>
        <p:spPr>
          <a:xfrm>
            <a:off x="4624180" y="5035807"/>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bject 24">
            <a:extLst>
              <a:ext uri="{FF2B5EF4-FFF2-40B4-BE49-F238E27FC236}">
                <a16:creationId xmlns:a16="http://schemas.microsoft.com/office/drawing/2014/main" id="{E8B0148D-C006-4FCC-896D-D9101C9FC6C4}"/>
              </a:ext>
            </a:extLst>
          </p:cNvPr>
          <p:cNvSpPr txBox="1"/>
          <p:nvPr/>
        </p:nvSpPr>
        <p:spPr>
          <a:xfrm>
            <a:off x="4708128" y="5194405"/>
            <a:ext cx="828040" cy="436880"/>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FFFFFF"/>
                </a:solidFill>
                <a:effectLst/>
                <a:uLnTx/>
                <a:uFillTx/>
                <a:latin typeface="Verdana"/>
                <a:ea typeface="+mn-ea"/>
                <a:cs typeface="Verdana"/>
              </a:rPr>
              <a:t>Data</a:t>
            </a:r>
            <a:r>
              <a:rPr kumimoji="0" sz="900" b="0" i="0" u="none" strike="noStrike" kern="1200" cap="none" spc="-110" normalizeH="0" baseline="0" noProof="0" dirty="0">
                <a:ln>
                  <a:noFill/>
                </a:ln>
                <a:solidFill>
                  <a:srgbClr val="FFFFFF"/>
                </a:solidFill>
                <a:effectLst/>
                <a:uLnTx/>
                <a:uFillTx/>
                <a:latin typeface="Verdana"/>
                <a:ea typeface="+mn-ea"/>
                <a:cs typeface="Verdana"/>
              </a:rPr>
              <a:t> </a:t>
            </a:r>
            <a:r>
              <a:rPr kumimoji="0" sz="900" b="0" i="0" u="none" strike="noStrike" kern="1200" cap="none" spc="-5" normalizeH="0" baseline="0" noProof="0" dirty="0">
                <a:ln>
                  <a:noFill/>
                </a:ln>
                <a:solidFill>
                  <a:srgbClr val="FFFFFF"/>
                </a:solidFill>
                <a:effectLst/>
                <a:uLnTx/>
                <a:uFillTx/>
                <a:latin typeface="Verdana"/>
                <a:ea typeface="+mn-ea"/>
                <a:cs typeface="Verdana"/>
              </a:rPr>
              <a:t>Cleaning  and    Validation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4" name="object 25">
            <a:extLst>
              <a:ext uri="{FF2B5EF4-FFF2-40B4-BE49-F238E27FC236}">
                <a16:creationId xmlns:a16="http://schemas.microsoft.com/office/drawing/2014/main" id="{C452674B-DB25-47F8-B107-6D99B68DC10E}"/>
              </a:ext>
            </a:extLst>
          </p:cNvPr>
          <p:cNvSpPr/>
          <p:nvPr/>
        </p:nvSpPr>
        <p:spPr>
          <a:xfrm>
            <a:off x="5855572"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bject 26">
            <a:extLst>
              <a:ext uri="{FF2B5EF4-FFF2-40B4-BE49-F238E27FC236}">
                <a16:creationId xmlns:a16="http://schemas.microsoft.com/office/drawing/2014/main" id="{60568DD8-3881-4FFD-ACEE-A58F6F6EF4C0}"/>
              </a:ext>
            </a:extLst>
          </p:cNvPr>
          <p:cNvSpPr/>
          <p:nvPr/>
        </p:nvSpPr>
        <p:spPr>
          <a:xfrm>
            <a:off x="6052168" y="5188207"/>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bject 27">
            <a:extLst>
              <a:ext uri="{FF2B5EF4-FFF2-40B4-BE49-F238E27FC236}">
                <a16:creationId xmlns:a16="http://schemas.microsoft.com/office/drawing/2014/main" id="{3FF792BD-7157-465B-A76D-E999BF671F73}"/>
              </a:ext>
            </a:extLst>
          </p:cNvPr>
          <p:cNvSpPr/>
          <p:nvPr/>
        </p:nvSpPr>
        <p:spPr>
          <a:xfrm>
            <a:off x="5947013" y="5035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bject 28">
            <a:extLst>
              <a:ext uri="{FF2B5EF4-FFF2-40B4-BE49-F238E27FC236}">
                <a16:creationId xmlns:a16="http://schemas.microsoft.com/office/drawing/2014/main" id="{963AF7E0-9492-4BB6-991A-C0A23AB83A45}"/>
              </a:ext>
            </a:extLst>
          </p:cNvPr>
          <p:cNvSpPr txBox="1"/>
          <p:nvPr/>
        </p:nvSpPr>
        <p:spPr>
          <a:xfrm>
            <a:off x="6158849" y="5264123"/>
            <a:ext cx="494030" cy="299720"/>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A</a:t>
            </a:r>
            <a:r>
              <a:rPr kumimoji="0" sz="900" b="0" i="0" u="none" strike="noStrike" kern="1200" cap="none" spc="-10" normalizeH="0" baseline="0" noProof="0" dirty="0">
                <a:ln>
                  <a:noFill/>
                </a:ln>
                <a:solidFill>
                  <a:srgbClr val="FFFFFF"/>
                </a:solidFill>
                <a:effectLst/>
                <a:uLnTx/>
                <a:uFillTx/>
                <a:latin typeface="Verdana"/>
                <a:ea typeface="+mn-ea"/>
                <a:cs typeface="Verdana"/>
              </a:rPr>
              <a:t>n</a:t>
            </a:r>
            <a:r>
              <a:rPr kumimoji="0" sz="900" b="0" i="0" u="none" strike="noStrike" kern="1200" cap="none" spc="0" normalizeH="0" baseline="0" noProof="0" dirty="0">
                <a:ln>
                  <a:noFill/>
                </a:ln>
                <a:solidFill>
                  <a:srgbClr val="FFFFFF"/>
                </a:solidFill>
                <a:effectLst/>
                <a:uLnTx/>
                <a:uFillTx/>
                <a:latin typeface="Verdana"/>
                <a:ea typeface="+mn-ea"/>
                <a:cs typeface="Verdana"/>
              </a:rPr>
              <a:t>al</a:t>
            </a:r>
            <a:r>
              <a:rPr kumimoji="0" sz="900" b="0" i="0" u="none" strike="noStrike" kern="1200" cap="none" spc="-5" normalizeH="0" baseline="0" noProof="0" dirty="0">
                <a:ln>
                  <a:noFill/>
                </a:ln>
                <a:solidFill>
                  <a:srgbClr val="FFFFFF"/>
                </a:solidFill>
                <a:effectLst/>
                <a:uLnTx/>
                <a:uFillTx/>
                <a:latin typeface="Verdana"/>
                <a:ea typeface="+mn-ea"/>
                <a:cs typeface="Verdana"/>
              </a:rPr>
              <a:t>y</a:t>
            </a:r>
            <a:r>
              <a:rPr kumimoji="0" sz="900" b="0" i="0" u="none" strike="noStrike" kern="1200" cap="none" spc="0" normalizeH="0" baseline="0" noProof="0" dirty="0">
                <a:ln>
                  <a:noFill/>
                </a:ln>
                <a:solidFill>
                  <a:srgbClr val="FFFFFF"/>
                </a:solidFill>
                <a:effectLst/>
                <a:uLnTx/>
                <a:uFillTx/>
                <a:latin typeface="Verdana"/>
                <a:ea typeface="+mn-ea"/>
                <a:cs typeface="Verdana"/>
              </a:rPr>
              <a:t>sis</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8" name="object 29">
            <a:extLst>
              <a:ext uri="{FF2B5EF4-FFF2-40B4-BE49-F238E27FC236}">
                <a16:creationId xmlns:a16="http://schemas.microsoft.com/office/drawing/2014/main" id="{87B81D86-5187-44D5-A848-81BD509D8CD4}"/>
              </a:ext>
            </a:extLst>
          </p:cNvPr>
          <p:cNvSpPr/>
          <p:nvPr/>
        </p:nvSpPr>
        <p:spPr>
          <a:xfrm>
            <a:off x="7179929"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bject 30">
            <a:extLst>
              <a:ext uri="{FF2B5EF4-FFF2-40B4-BE49-F238E27FC236}">
                <a16:creationId xmlns:a16="http://schemas.microsoft.com/office/drawing/2014/main" id="{85EF017D-2406-4530-8290-5A960F31286D}"/>
              </a:ext>
            </a:extLst>
          </p:cNvPr>
          <p:cNvSpPr/>
          <p:nvPr/>
        </p:nvSpPr>
        <p:spPr>
          <a:xfrm>
            <a:off x="7329281" y="5256788"/>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bject 31">
            <a:extLst>
              <a:ext uri="{FF2B5EF4-FFF2-40B4-BE49-F238E27FC236}">
                <a16:creationId xmlns:a16="http://schemas.microsoft.com/office/drawing/2014/main" id="{44B6DAD0-2077-45C5-AD89-9DB02ACBADD1}"/>
              </a:ext>
            </a:extLst>
          </p:cNvPr>
          <p:cNvSpPr/>
          <p:nvPr/>
        </p:nvSpPr>
        <p:spPr>
          <a:xfrm>
            <a:off x="7271369" y="5035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object 32">
            <a:extLst>
              <a:ext uri="{FF2B5EF4-FFF2-40B4-BE49-F238E27FC236}">
                <a16:creationId xmlns:a16="http://schemas.microsoft.com/office/drawing/2014/main" id="{CD147BB3-B586-46E8-B7DA-009439D333C5}"/>
              </a:ext>
            </a:extLst>
          </p:cNvPr>
          <p:cNvSpPr txBox="1"/>
          <p:nvPr/>
        </p:nvSpPr>
        <p:spPr>
          <a:xfrm>
            <a:off x="7271369" y="5331565"/>
            <a:ext cx="996950" cy="162560"/>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Reporting</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32" name="object 33">
            <a:extLst>
              <a:ext uri="{FF2B5EF4-FFF2-40B4-BE49-F238E27FC236}">
                <a16:creationId xmlns:a16="http://schemas.microsoft.com/office/drawing/2014/main" id="{CBB0DA1C-77B7-46DB-940E-4B77015F6CAB}"/>
              </a:ext>
            </a:extLst>
          </p:cNvPr>
          <p:cNvSpPr/>
          <p:nvPr/>
        </p:nvSpPr>
        <p:spPr>
          <a:xfrm>
            <a:off x="1579229"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bject 34">
            <a:extLst>
              <a:ext uri="{FF2B5EF4-FFF2-40B4-BE49-F238E27FC236}">
                <a16:creationId xmlns:a16="http://schemas.microsoft.com/office/drawing/2014/main" id="{7D7514A2-CFE5-4BCE-8C91-330CFF2F2398}"/>
              </a:ext>
            </a:extLst>
          </p:cNvPr>
          <p:cNvSpPr/>
          <p:nvPr/>
        </p:nvSpPr>
        <p:spPr>
          <a:xfrm>
            <a:off x="1647809" y="5308604"/>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object 35">
            <a:extLst>
              <a:ext uri="{FF2B5EF4-FFF2-40B4-BE49-F238E27FC236}">
                <a16:creationId xmlns:a16="http://schemas.microsoft.com/office/drawing/2014/main" id="{30D04BEF-B54B-4CFB-BF8E-28E9EDF69055}"/>
              </a:ext>
            </a:extLst>
          </p:cNvPr>
          <p:cNvSpPr/>
          <p:nvPr/>
        </p:nvSpPr>
        <p:spPr>
          <a:xfrm>
            <a:off x="1647809" y="5308604"/>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object 36">
            <a:extLst>
              <a:ext uri="{FF2B5EF4-FFF2-40B4-BE49-F238E27FC236}">
                <a16:creationId xmlns:a16="http://schemas.microsoft.com/office/drawing/2014/main" id="{C7DBEB70-1408-46BF-B1A9-8ED2C671E594}"/>
              </a:ext>
            </a:extLst>
          </p:cNvPr>
          <p:cNvSpPr/>
          <p:nvPr/>
        </p:nvSpPr>
        <p:spPr>
          <a:xfrm>
            <a:off x="2903585"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bject 37">
            <a:extLst>
              <a:ext uri="{FF2B5EF4-FFF2-40B4-BE49-F238E27FC236}">
                <a16:creationId xmlns:a16="http://schemas.microsoft.com/office/drawing/2014/main" id="{38335692-C855-436B-9CD1-FD1B10795262}"/>
              </a:ext>
            </a:extLst>
          </p:cNvPr>
          <p:cNvSpPr/>
          <p:nvPr/>
        </p:nvSpPr>
        <p:spPr>
          <a:xfrm>
            <a:off x="2972164" y="5308604"/>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bject 38">
            <a:extLst>
              <a:ext uri="{FF2B5EF4-FFF2-40B4-BE49-F238E27FC236}">
                <a16:creationId xmlns:a16="http://schemas.microsoft.com/office/drawing/2014/main" id="{536E083F-A2DA-4C35-A13A-28D8AD1CA244}"/>
              </a:ext>
            </a:extLst>
          </p:cNvPr>
          <p:cNvSpPr/>
          <p:nvPr/>
        </p:nvSpPr>
        <p:spPr>
          <a:xfrm>
            <a:off x="2972164" y="5308604"/>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object 39">
            <a:extLst>
              <a:ext uri="{FF2B5EF4-FFF2-40B4-BE49-F238E27FC236}">
                <a16:creationId xmlns:a16="http://schemas.microsoft.com/office/drawing/2014/main" id="{09BCBA8D-46AA-44AF-9530-284CF1BE8E92}"/>
              </a:ext>
            </a:extLst>
          </p:cNvPr>
          <p:cNvSpPr/>
          <p:nvPr/>
        </p:nvSpPr>
        <p:spPr>
          <a:xfrm>
            <a:off x="4227941"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bject 40">
            <a:extLst>
              <a:ext uri="{FF2B5EF4-FFF2-40B4-BE49-F238E27FC236}">
                <a16:creationId xmlns:a16="http://schemas.microsoft.com/office/drawing/2014/main" id="{13B85807-3063-429E-B036-9FCEFF43D9A3}"/>
              </a:ext>
            </a:extLst>
          </p:cNvPr>
          <p:cNvSpPr/>
          <p:nvPr/>
        </p:nvSpPr>
        <p:spPr>
          <a:xfrm>
            <a:off x="4296521" y="5308604"/>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bject 41">
            <a:extLst>
              <a:ext uri="{FF2B5EF4-FFF2-40B4-BE49-F238E27FC236}">
                <a16:creationId xmlns:a16="http://schemas.microsoft.com/office/drawing/2014/main" id="{DF24883E-6F19-4891-BAF3-65304C7FC1E4}"/>
              </a:ext>
            </a:extLst>
          </p:cNvPr>
          <p:cNvSpPr/>
          <p:nvPr/>
        </p:nvSpPr>
        <p:spPr>
          <a:xfrm>
            <a:off x="4296521" y="5308604"/>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object 42">
            <a:extLst>
              <a:ext uri="{FF2B5EF4-FFF2-40B4-BE49-F238E27FC236}">
                <a16:creationId xmlns:a16="http://schemas.microsoft.com/office/drawing/2014/main" id="{CF0AD4EB-4996-4E85-8C80-0533A494D9F0}"/>
              </a:ext>
            </a:extLst>
          </p:cNvPr>
          <p:cNvSpPr/>
          <p:nvPr/>
        </p:nvSpPr>
        <p:spPr>
          <a:xfrm>
            <a:off x="5550772"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object 43">
            <a:extLst>
              <a:ext uri="{FF2B5EF4-FFF2-40B4-BE49-F238E27FC236}">
                <a16:creationId xmlns:a16="http://schemas.microsoft.com/office/drawing/2014/main" id="{A3311DF6-3FD6-4F51-8230-2B3149C8F269}"/>
              </a:ext>
            </a:extLst>
          </p:cNvPr>
          <p:cNvSpPr/>
          <p:nvPr/>
        </p:nvSpPr>
        <p:spPr>
          <a:xfrm>
            <a:off x="5619353" y="5308604"/>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object 44">
            <a:extLst>
              <a:ext uri="{FF2B5EF4-FFF2-40B4-BE49-F238E27FC236}">
                <a16:creationId xmlns:a16="http://schemas.microsoft.com/office/drawing/2014/main" id="{77DCCF38-280F-4F37-85CE-2DF385562BE5}"/>
              </a:ext>
            </a:extLst>
          </p:cNvPr>
          <p:cNvSpPr/>
          <p:nvPr/>
        </p:nvSpPr>
        <p:spPr>
          <a:xfrm>
            <a:off x="5619353" y="5308604"/>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bject 45">
            <a:extLst>
              <a:ext uri="{FF2B5EF4-FFF2-40B4-BE49-F238E27FC236}">
                <a16:creationId xmlns:a16="http://schemas.microsoft.com/office/drawing/2014/main" id="{73EE1128-7E7B-4419-9A36-782F8CFAF750}"/>
              </a:ext>
            </a:extLst>
          </p:cNvPr>
          <p:cNvSpPr/>
          <p:nvPr/>
        </p:nvSpPr>
        <p:spPr>
          <a:xfrm>
            <a:off x="6875129"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bject 46">
            <a:extLst>
              <a:ext uri="{FF2B5EF4-FFF2-40B4-BE49-F238E27FC236}">
                <a16:creationId xmlns:a16="http://schemas.microsoft.com/office/drawing/2014/main" id="{6D9A51C5-E117-4D5D-85FE-C966AF9A1262}"/>
              </a:ext>
            </a:extLst>
          </p:cNvPr>
          <p:cNvSpPr/>
          <p:nvPr/>
        </p:nvSpPr>
        <p:spPr>
          <a:xfrm>
            <a:off x="6943708" y="5308604"/>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bject 47">
            <a:extLst>
              <a:ext uri="{FF2B5EF4-FFF2-40B4-BE49-F238E27FC236}">
                <a16:creationId xmlns:a16="http://schemas.microsoft.com/office/drawing/2014/main" id="{89963DCA-C740-40C8-B131-3E771A6117BC}"/>
              </a:ext>
            </a:extLst>
          </p:cNvPr>
          <p:cNvSpPr/>
          <p:nvPr/>
        </p:nvSpPr>
        <p:spPr>
          <a:xfrm>
            <a:off x="6943708" y="5308604"/>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23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26810</TotalTime>
  <Words>2642</Words>
  <Application>Microsoft Office PowerPoint</Application>
  <PresentationFormat>On-screen Show (4:3)</PresentationFormat>
  <Paragraphs>337</Paragraphs>
  <Slides>24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Calibri Light</vt:lpstr>
      <vt:lpstr>Corbel</vt:lpstr>
      <vt:lpstr>Montserrat</vt:lpstr>
      <vt:lpstr>Neue Haas Grotesk Display Std 75</vt:lpstr>
      <vt:lpstr>Open Sans</vt:lpstr>
      <vt:lpstr>Univers-Light-Normal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TechSci Research Proposal_Piab_Channel Partner Identification &amp; Selection for India</dc:title>
  <dc:creator>TechSci Research</dc:creator>
  <cp:lastModifiedBy>Sidhi Mishra</cp:lastModifiedBy>
  <cp:revision>1751</cp:revision>
  <cp:lastPrinted>2021-04-15T05:49:01Z</cp:lastPrinted>
  <dcterms:created xsi:type="dcterms:W3CDTF">2018-09-11T06:05:21Z</dcterms:created>
  <dcterms:modified xsi:type="dcterms:W3CDTF">2022-06-13T04:12:53Z</dcterms:modified>
</cp:coreProperties>
</file>